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62"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2" r:id="rId26"/>
    <p:sldId id="279" r:id="rId27"/>
    <p:sldId id="280" r:id="rId28"/>
    <p:sldId id="281" r:id="rId29"/>
    <p:sldId id="283"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99094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40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904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4109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3112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65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257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b0e96386d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b0e96386d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068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0e96386d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e96386d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56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b0e96386d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b0e96386d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10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0e96386d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0e96386d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399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b0e96386d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b0e96386d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425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465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0e96386d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0e96386d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606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b0e96386d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b0e96386d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380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2521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b0e96386d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b0e96386d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93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b0e96386d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b0e96386d7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333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b0e96386d7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b0e96386d7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96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0e96386d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0e96386d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331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0e96386d7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0e96386d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211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0e96386d7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b0e96386d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917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71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5147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0e96386d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0e96386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632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0e96386d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0e96386d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428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e96386d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b0e96386d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161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0e96386d7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b0e96386d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581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35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6cda8e8022ea.eu.ngrok.io/Server_351/"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1"/>
        <p:cNvGrpSpPr/>
        <p:nvPr/>
      </p:nvGrpSpPr>
      <p:grpSpPr>
        <a:xfrm>
          <a:off x="0" y="0"/>
          <a:ext cx="0" cy="0"/>
          <a:chOff x="0" y="0"/>
          <a:chExt cx="0" cy="0"/>
        </a:xfrm>
      </p:grpSpPr>
      <p:sp>
        <p:nvSpPr>
          <p:cNvPr id="102" name="Google Shape;102;p16"/>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3" name="Google Shape;103;p16" descr="Background pattern&#10;&#10;Description automatically generated"/>
          <p:cNvPicPr preferRelativeResize="0"/>
          <p:nvPr/>
        </p:nvPicPr>
        <p:blipFill rotWithShape="1">
          <a:blip r:embed="rId3">
            <a:alphaModFix amt="50000"/>
          </a:blip>
          <a:srcRect t="3287" b="2963"/>
          <a:stretch/>
        </p:blipFill>
        <p:spPr>
          <a:xfrm>
            <a:off x="20" y="1"/>
            <a:ext cx="12191980" cy="6857999"/>
          </a:xfrm>
          <a:prstGeom prst="rect">
            <a:avLst/>
          </a:prstGeom>
          <a:noFill/>
          <a:ln>
            <a:noFill/>
          </a:ln>
        </p:spPr>
      </p:pic>
      <p:sp>
        <p:nvSpPr>
          <p:cNvPr id="104" name="Google Shape;104;p16"/>
          <p:cNvSpPr txBox="1">
            <a:spLocks noGrp="1"/>
          </p:cNvSpPr>
          <p:nvPr>
            <p:ph type="ctrTitle"/>
          </p:nvPr>
        </p:nvSpPr>
        <p:spPr>
          <a:xfrm>
            <a:off x="1524000" y="1122362"/>
            <a:ext cx="9144000" cy="290051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8800"/>
              <a:buFont typeface="Calibri"/>
              <a:buNone/>
            </a:pPr>
            <a:r>
              <a:rPr lang="en-US" sz="8800" b="1">
                <a:solidFill>
                  <a:srgbClr val="FFFFFF"/>
                </a:solidFill>
              </a:rPr>
              <a:t>Attendance Server</a:t>
            </a:r>
            <a:endParaRPr/>
          </a:p>
        </p:txBody>
      </p:sp>
      <p:sp>
        <p:nvSpPr>
          <p:cNvPr id="105" name="Google Shape;105;p16"/>
          <p:cNvSpPr txBox="1">
            <a:spLocks noGrp="1"/>
          </p:cNvSpPr>
          <p:nvPr>
            <p:ph type="subTitle" idx="1"/>
          </p:nvPr>
        </p:nvSpPr>
        <p:spPr>
          <a:xfrm>
            <a:off x="1524000" y="4159404"/>
            <a:ext cx="9144000" cy="109839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FFFF"/>
              </a:buClr>
              <a:buSzPts val="3200"/>
              <a:buNone/>
            </a:pPr>
            <a:r>
              <a:rPr lang="en-US" sz="3200">
                <a:solidFill>
                  <a:srgbClr val="FFFFFF"/>
                </a:solidFill>
              </a:rPr>
              <a:t>EECE 351 Project</a:t>
            </a:r>
            <a:endParaRPr/>
          </a:p>
          <a:p>
            <a:pPr marL="0" lvl="0" indent="0" algn="ctr" rtl="0">
              <a:lnSpc>
                <a:spcPct val="90000"/>
              </a:lnSpc>
              <a:spcBef>
                <a:spcPts val="1000"/>
              </a:spcBef>
              <a:spcAft>
                <a:spcPts val="0"/>
              </a:spcAft>
              <a:buClr>
                <a:srgbClr val="FFFFFF"/>
              </a:buClr>
              <a:buSzPts val="3200"/>
              <a:buNone/>
            </a:pPr>
            <a:r>
              <a:rPr lang="en-US" sz="3200">
                <a:solidFill>
                  <a:srgbClr val="FFFFFF"/>
                </a:solidFill>
              </a:rPr>
              <a:t>Group 1</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929292"/>
            </a:gs>
            <a:gs pos="29000">
              <a:srgbClr val="3F3F3F"/>
            </a:gs>
            <a:gs pos="58999">
              <a:srgbClr val="262626"/>
            </a:gs>
            <a:gs pos="97000">
              <a:schemeClr val="dk1"/>
            </a:gs>
            <a:gs pos="100000">
              <a:schemeClr val="dk1"/>
            </a:gs>
          </a:gsLst>
          <a:lin ang="16200000" scaled="0"/>
        </a:gradFill>
        <a:effectLst/>
      </p:bgPr>
    </p:bg>
    <p:spTree>
      <p:nvGrpSpPr>
        <p:cNvPr id="1" name="Shape 187"/>
        <p:cNvGrpSpPr/>
        <p:nvPr/>
      </p:nvGrpSpPr>
      <p:grpSpPr>
        <a:xfrm>
          <a:off x="0" y="0"/>
          <a:ext cx="0" cy="0"/>
          <a:chOff x="0" y="0"/>
          <a:chExt cx="0" cy="0"/>
        </a:xfrm>
      </p:grpSpPr>
      <p:sp>
        <p:nvSpPr>
          <p:cNvPr id="188" name="Google Shape;188;p25"/>
          <p:cNvSpPr txBox="1">
            <a:spLocks noGrp="1"/>
          </p:cNvSpPr>
          <p:nvPr>
            <p:ph type="title"/>
          </p:nvPr>
        </p:nvSpPr>
        <p:spPr>
          <a:xfrm>
            <a:off x="838200" y="28550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6000"/>
              <a:buFont typeface="Calibri"/>
              <a:buNone/>
            </a:pPr>
            <a:r>
              <a:rPr lang="en-US" sz="6000" b="1">
                <a:solidFill>
                  <a:schemeClr val="lt1"/>
                </a:solidFill>
              </a:rPr>
              <a:t>1. The databases</a:t>
            </a:r>
            <a:endParaRPr/>
          </a:p>
        </p:txBody>
      </p:sp>
      <p:grpSp>
        <p:nvGrpSpPr>
          <p:cNvPr id="189" name="Google Shape;189;p25"/>
          <p:cNvGrpSpPr/>
          <p:nvPr/>
        </p:nvGrpSpPr>
        <p:grpSpPr>
          <a:xfrm>
            <a:off x="845812" y="2056550"/>
            <a:ext cx="10500375" cy="3289347"/>
            <a:chOff x="7612" y="530995"/>
            <a:chExt cx="10500375" cy="3289347"/>
          </a:xfrm>
        </p:grpSpPr>
        <p:sp>
          <p:nvSpPr>
            <p:cNvPr id="190" name="Google Shape;190;p25"/>
            <p:cNvSpPr/>
            <p:nvPr/>
          </p:nvSpPr>
          <p:spPr>
            <a:xfrm>
              <a:off x="7612" y="530995"/>
              <a:ext cx="5196240" cy="155887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txBox="1"/>
            <p:nvPr/>
          </p:nvSpPr>
          <p:spPr>
            <a:xfrm>
              <a:off x="7612" y="530995"/>
              <a:ext cx="5196240" cy="1558872"/>
            </a:xfrm>
            <a:prstGeom prst="rect">
              <a:avLst/>
            </a:prstGeom>
            <a:noFill/>
            <a:ln>
              <a:noFill/>
            </a:ln>
          </p:spPr>
          <p:txBody>
            <a:bodyPr spcFirstLastPara="1" wrap="square" lIns="410600" tIns="410600" rIns="410600" bIns="410600" anchor="ctr" anchorCtr="0">
              <a:noAutofit/>
            </a:bodyPr>
            <a:lstStyle/>
            <a:p>
              <a:pPr marL="0" marR="0" lvl="0" indent="0" algn="ctr" rtl="0">
                <a:lnSpc>
                  <a:spcPct val="90000"/>
                </a:lnSpc>
                <a:spcBef>
                  <a:spcPts val="0"/>
                </a:spcBef>
                <a:spcAft>
                  <a:spcPts val="0"/>
                </a:spcAft>
                <a:buClr>
                  <a:schemeClr val="lt1"/>
                </a:buClr>
                <a:buSzPts val="2600"/>
                <a:buFont typeface="Calibri"/>
                <a:buNone/>
              </a:pPr>
              <a:r>
                <a:rPr lang="en-US" sz="2600" b="0" i="0" u="none" strike="noStrike" cap="none">
                  <a:solidFill>
                    <a:schemeClr val="lt1"/>
                  </a:solidFill>
                  <a:latin typeface="Calibri"/>
                  <a:ea typeface="Calibri"/>
                  <a:cs typeface="Calibri"/>
                  <a:sym typeface="Calibri"/>
                </a:rPr>
                <a:t>EECE351_StudentAttendanceDB</a:t>
              </a:r>
              <a:endParaRPr/>
            </a:p>
          </p:txBody>
        </p:sp>
        <p:sp>
          <p:nvSpPr>
            <p:cNvPr id="192" name="Google Shape;192;p25"/>
            <p:cNvSpPr/>
            <p:nvPr/>
          </p:nvSpPr>
          <p:spPr>
            <a:xfrm>
              <a:off x="7612" y="2089867"/>
              <a:ext cx="5196240" cy="1730475"/>
            </a:xfrm>
            <a:prstGeom prst="rect">
              <a:avLst/>
            </a:prstGeom>
            <a:solidFill>
              <a:srgbClr val="CCD3EA">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txBox="1"/>
            <p:nvPr/>
          </p:nvSpPr>
          <p:spPr>
            <a:xfrm>
              <a:off x="7612" y="2089867"/>
              <a:ext cx="5196240" cy="1730475"/>
            </a:xfrm>
            <a:prstGeom prst="rect">
              <a:avLst/>
            </a:prstGeom>
            <a:noFill/>
            <a:ln>
              <a:noFill/>
            </a:ln>
          </p:spPr>
          <p:txBody>
            <a:bodyPr spcFirstLastPara="1" wrap="square" lIns="513250" tIns="513250" rIns="513250" bIns="513250" anchor="t" anchorCtr="0">
              <a:noAutofit/>
            </a:bodyPr>
            <a:lstStyle/>
            <a:p>
              <a:pPr marL="0" marR="0" lvl="0" indent="0" algn="l" rtl="0">
                <a:lnSpc>
                  <a:spcPct val="9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StudentAttendance</a:t>
              </a:r>
              <a:endParaRPr/>
            </a:p>
          </p:txBody>
        </p:sp>
        <p:sp>
          <p:nvSpPr>
            <p:cNvPr id="194" name="Google Shape;194;p25"/>
            <p:cNvSpPr/>
            <p:nvPr/>
          </p:nvSpPr>
          <p:spPr>
            <a:xfrm>
              <a:off x="5311747" y="530995"/>
              <a:ext cx="5196240" cy="155887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5"/>
            <p:cNvSpPr txBox="1"/>
            <p:nvPr/>
          </p:nvSpPr>
          <p:spPr>
            <a:xfrm>
              <a:off x="5311747" y="530995"/>
              <a:ext cx="5196240" cy="1558872"/>
            </a:xfrm>
            <a:prstGeom prst="rect">
              <a:avLst/>
            </a:prstGeom>
            <a:noFill/>
            <a:ln>
              <a:noFill/>
            </a:ln>
          </p:spPr>
          <p:txBody>
            <a:bodyPr spcFirstLastPara="1" wrap="square" lIns="410600" tIns="410600" rIns="410600" bIns="410600" anchor="ctr" anchorCtr="0">
              <a:noAutofit/>
            </a:bodyPr>
            <a:lstStyle/>
            <a:p>
              <a:pPr marL="0" marR="0" lvl="0" indent="0" algn="ctr" rtl="0">
                <a:lnSpc>
                  <a:spcPct val="90000"/>
                </a:lnSpc>
                <a:spcBef>
                  <a:spcPts val="0"/>
                </a:spcBef>
                <a:spcAft>
                  <a:spcPts val="0"/>
                </a:spcAft>
                <a:buClr>
                  <a:schemeClr val="lt1"/>
                </a:buClr>
                <a:buSzPts val="2600"/>
                <a:buFont typeface="Calibri"/>
                <a:buNone/>
              </a:pPr>
              <a:r>
                <a:rPr lang="en-US" sz="2600" b="0" i="0" u="none" strike="noStrike" cap="none">
                  <a:solidFill>
                    <a:schemeClr val="lt1"/>
                  </a:solidFill>
                  <a:latin typeface="Calibri"/>
                  <a:ea typeface="Calibri"/>
                  <a:cs typeface="Calibri"/>
                  <a:sym typeface="Calibri"/>
                </a:rPr>
                <a:t>EECE351_InstructorRecordsDB</a:t>
              </a:r>
              <a:endParaRPr/>
            </a:p>
          </p:txBody>
        </p:sp>
        <p:sp>
          <p:nvSpPr>
            <p:cNvPr id="196" name="Google Shape;196;p25"/>
            <p:cNvSpPr/>
            <p:nvPr/>
          </p:nvSpPr>
          <p:spPr>
            <a:xfrm>
              <a:off x="5311747" y="2089867"/>
              <a:ext cx="5196240" cy="1730475"/>
            </a:xfrm>
            <a:prstGeom prst="rect">
              <a:avLst/>
            </a:prstGeom>
            <a:solidFill>
              <a:srgbClr val="CCD3EA">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5"/>
            <p:cNvSpPr txBox="1"/>
            <p:nvPr/>
          </p:nvSpPr>
          <p:spPr>
            <a:xfrm>
              <a:off x="5311747" y="2089867"/>
              <a:ext cx="5196240" cy="1730475"/>
            </a:xfrm>
            <a:prstGeom prst="rect">
              <a:avLst/>
            </a:prstGeom>
            <a:noFill/>
            <a:ln>
              <a:noFill/>
            </a:ln>
          </p:spPr>
          <p:txBody>
            <a:bodyPr spcFirstLastPara="1" wrap="square" lIns="513250" tIns="513250" rIns="513250" bIns="513250" anchor="t" anchorCtr="0">
              <a:noAutofit/>
            </a:bodyPr>
            <a:lstStyle/>
            <a:p>
              <a:pPr marL="0" marR="0" lvl="0" indent="0" algn="l" rtl="0">
                <a:lnSpc>
                  <a:spcPct val="9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InstructorClasses</a:t>
              </a:r>
              <a:endParaRPr/>
            </a:p>
            <a:p>
              <a:pPr marL="0" marR="0" lvl="0" indent="0" algn="l" rtl="0">
                <a:lnSpc>
                  <a:spcPct val="90000"/>
                </a:lnSpc>
                <a:spcBef>
                  <a:spcPts val="70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IntructorCredentials</a:t>
              </a:r>
              <a:endParaRPr/>
            </a:p>
          </p:txBody>
        </p:sp>
      </p:grpSp>
      <p:sp>
        <p:nvSpPr>
          <p:cNvPr id="198" name="Google Shape;198;p25"/>
          <p:cNvSpPr txBox="1"/>
          <p:nvPr/>
        </p:nvSpPr>
        <p:spPr>
          <a:xfrm>
            <a:off x="902500" y="5570900"/>
            <a:ext cx="10354200" cy="10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a:solidFill>
                  <a:srgbClr val="FFFFFF"/>
                </a:solidFill>
                <a:latin typeface="Calibri"/>
                <a:ea typeface="Calibri"/>
                <a:cs typeface="Calibri"/>
                <a:sym typeface="Calibri"/>
              </a:rPr>
              <a:t>ON THE CLOUD (35.242.255.30:3306)</a:t>
            </a:r>
            <a:endParaRPr sz="400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
        <p:nvSpPr>
          <p:cNvPr id="203" name="Google Shape;203;p2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4" name="Google Shape;204;p26" descr="A picture containing text, monitor, indoor, screenshot&#10;&#10;Description automatically generated"/>
          <p:cNvPicPr preferRelativeResize="0">
            <a:picLocks noGrp="1"/>
          </p:cNvPicPr>
          <p:nvPr>
            <p:ph type="body" idx="1"/>
          </p:nvPr>
        </p:nvPicPr>
        <p:blipFill rotWithShape="1">
          <a:blip r:embed="rId3">
            <a:alphaModFix/>
          </a:blip>
          <a:srcRect t="8786" b="1231"/>
          <a:stretch/>
        </p:blipFill>
        <p:spPr>
          <a:xfrm>
            <a:off x="7" y="644"/>
            <a:ext cx="12192000" cy="68568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27"/>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10" name="Google Shape;210;p27" descr="A picture containing text, monitor, indoor, television&#10;&#10;Description automatically generated"/>
          <p:cNvPicPr preferRelativeResize="0"/>
          <p:nvPr/>
        </p:nvPicPr>
        <p:blipFill rotWithShape="1">
          <a:blip r:embed="rId3">
            <a:alphaModFix/>
          </a:blip>
          <a:srcRect t="10014" b="2"/>
          <a:stretch/>
        </p:blipFill>
        <p:spPr>
          <a:xfrm>
            <a:off x="20" y="1282"/>
            <a:ext cx="12191980" cy="6856718"/>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28"/>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16" name="Google Shape;216;p28" descr="A picture containing text, monitor, indoor, screenshot&#10;&#10;Description automatically generated"/>
          <p:cNvPicPr preferRelativeResize="0">
            <a:picLocks noGrp="1"/>
          </p:cNvPicPr>
          <p:nvPr>
            <p:ph type="body" idx="1"/>
          </p:nvPr>
        </p:nvPicPr>
        <p:blipFill rotWithShape="1">
          <a:blip r:embed="rId3">
            <a:alphaModFix/>
          </a:blip>
          <a:srcRect t="9634" b="382"/>
          <a:stretch/>
        </p:blipFill>
        <p:spPr>
          <a:xfrm>
            <a:off x="20" y="1282"/>
            <a:ext cx="12191980" cy="6856718"/>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7F7F7F"/>
            </a:gs>
            <a:gs pos="36000">
              <a:srgbClr val="262626"/>
            </a:gs>
            <a:gs pos="97000">
              <a:schemeClr val="dk1"/>
            </a:gs>
            <a:gs pos="100000">
              <a:schemeClr val="dk1"/>
            </a:gs>
          </a:gsLst>
          <a:lin ang="16200000" scaled="0"/>
        </a:gradFill>
        <a:effectLst/>
      </p:bgPr>
    </p:bg>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5428206" y="35178"/>
            <a:ext cx="6172200" cy="1828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5940"/>
              <a:buFont typeface="Calibri"/>
              <a:buNone/>
            </a:pPr>
            <a:r>
              <a:rPr lang="en-US" sz="5940" b="1"/>
              <a:t>2. The Java Code</a:t>
            </a:r>
            <a:endParaRPr/>
          </a:p>
        </p:txBody>
      </p:sp>
      <p:pic>
        <p:nvPicPr>
          <p:cNvPr id="222" name="Google Shape;222;p29"/>
          <p:cNvPicPr preferRelativeResize="0"/>
          <p:nvPr/>
        </p:nvPicPr>
        <p:blipFill rotWithShape="1">
          <a:blip r:embed="rId3">
            <a:alphaModFix/>
          </a:blip>
          <a:srcRect l="7534" r="47306" b="-1"/>
          <a:stretch/>
        </p:blipFill>
        <p:spPr>
          <a:xfrm>
            <a:off x="20" y="10"/>
            <a:ext cx="4639713" cy="6857990"/>
          </a:xfrm>
          <a:prstGeom prst="rect">
            <a:avLst/>
          </a:prstGeom>
          <a:noFill/>
          <a:ln>
            <a:noFill/>
          </a:ln>
        </p:spPr>
      </p:pic>
      <p:sp>
        <p:nvSpPr>
          <p:cNvPr id="223" name="Google Shape;223;p29"/>
          <p:cNvSpPr txBox="1"/>
          <p:nvPr/>
        </p:nvSpPr>
        <p:spPr>
          <a:xfrm>
            <a:off x="8098764" y="2561305"/>
            <a:ext cx="2951673" cy="3427800"/>
          </a:xfrm>
          <a:prstGeom prst="rect">
            <a:avLst/>
          </a:prstGeom>
          <a:noFill/>
          <a:ln>
            <a:noFill/>
          </a:ln>
        </p:spPr>
        <p:txBody>
          <a:bodyPr spcFirstLastPara="1" wrap="square" lIns="91425" tIns="45700" rIns="91425" bIns="45700" anchor="t" anchorCtr="0">
            <a:noAutofit/>
          </a:bodyPr>
          <a:lstStyle/>
          <a:p>
            <a:pPr marL="0" marR="0" lvl="0" indent="-152400" algn="l" rtl="0">
              <a:lnSpc>
                <a:spcPct val="120000"/>
              </a:lnSpc>
              <a:spcBef>
                <a:spcPts val="0"/>
              </a:spcBef>
              <a:spcAft>
                <a:spcPts val="0"/>
              </a:spcAft>
              <a:buClr>
                <a:schemeClr val="lt1"/>
              </a:buClr>
              <a:buSzPts val="2400"/>
              <a:buFont typeface="Arial"/>
              <a:buChar char="•"/>
            </a:pPr>
            <a:r>
              <a:rPr lang="en-US" sz="2400" b="0" i="0" u="none" strike="noStrike" cap="none" dirty="0">
                <a:solidFill>
                  <a:schemeClr val="lt1"/>
                </a:solidFill>
                <a:latin typeface="Calibri"/>
                <a:ea typeface="Calibri"/>
                <a:cs typeface="Calibri"/>
                <a:sym typeface="Calibri"/>
              </a:rPr>
              <a:t>  LoginCheck.java</a:t>
            </a:r>
            <a:endParaRPr sz="2400" b="0" i="0" u="none" strike="noStrike" cap="none" dirty="0">
              <a:solidFill>
                <a:schemeClr val="lt1"/>
              </a:solidFill>
              <a:latin typeface="Calibri"/>
              <a:ea typeface="Calibri"/>
              <a:cs typeface="Calibri"/>
              <a:sym typeface="Calibri"/>
            </a:endParaRPr>
          </a:p>
          <a:p>
            <a:pPr marL="0" marR="0" lvl="0" indent="-152400" algn="l" rtl="0">
              <a:lnSpc>
                <a:spcPct val="120000"/>
              </a:lnSpc>
              <a:spcBef>
                <a:spcPts val="0"/>
              </a:spcBef>
              <a:spcAft>
                <a:spcPts val="0"/>
              </a:spcAft>
              <a:buClr>
                <a:schemeClr val="lt1"/>
              </a:buClr>
              <a:buSzPts val="2400"/>
              <a:buFont typeface="Arial"/>
              <a:buChar char="•"/>
            </a:pPr>
            <a:r>
              <a:rPr lang="en-US" sz="2400" b="0" i="0" u="none" strike="noStrike" cap="none" dirty="0">
                <a:solidFill>
                  <a:schemeClr val="lt1"/>
                </a:solidFill>
                <a:latin typeface="Calibri"/>
                <a:ea typeface="Calibri"/>
                <a:cs typeface="Calibri"/>
                <a:sym typeface="Calibri"/>
              </a:rPr>
              <a:t>  LogoutFunc.java</a:t>
            </a:r>
            <a:endParaRPr sz="2400" b="0" i="0" u="none" strike="noStrike" cap="none" dirty="0">
              <a:solidFill>
                <a:schemeClr val="lt1"/>
              </a:solidFill>
              <a:latin typeface="Calibri"/>
              <a:ea typeface="Calibri"/>
              <a:cs typeface="Calibri"/>
              <a:sym typeface="Calibri"/>
            </a:endParaRPr>
          </a:p>
          <a:p>
            <a:pPr marL="0" marR="0" lvl="0" indent="-152400" algn="l" rtl="0">
              <a:lnSpc>
                <a:spcPct val="120000"/>
              </a:lnSpc>
              <a:spcBef>
                <a:spcPts val="0"/>
              </a:spcBef>
              <a:spcAft>
                <a:spcPts val="0"/>
              </a:spcAft>
              <a:buClr>
                <a:schemeClr val="lt1"/>
              </a:buClr>
              <a:buSzPts val="2400"/>
              <a:buFont typeface="Arial"/>
              <a:buChar char="•"/>
            </a:pPr>
            <a:r>
              <a:rPr lang="en-US" sz="2400" b="0" i="0" u="none" strike="noStrike" cap="none" dirty="0">
                <a:solidFill>
                  <a:schemeClr val="lt1"/>
                </a:solidFill>
                <a:latin typeface="Calibri"/>
                <a:ea typeface="Calibri"/>
                <a:cs typeface="Calibri"/>
                <a:sym typeface="Calibri"/>
              </a:rPr>
              <a:t>  getClass.java</a:t>
            </a:r>
            <a:endParaRPr sz="2400" b="0" i="0" u="none" strike="noStrike" cap="none" dirty="0">
              <a:solidFill>
                <a:schemeClr val="lt1"/>
              </a:solidFill>
              <a:latin typeface="Calibri"/>
              <a:ea typeface="Calibri"/>
              <a:cs typeface="Calibri"/>
              <a:sym typeface="Calibri"/>
            </a:endParaRPr>
          </a:p>
          <a:p>
            <a:pPr marL="0" marR="0" lvl="0" indent="-152400" algn="l" rtl="0">
              <a:lnSpc>
                <a:spcPct val="120000"/>
              </a:lnSpc>
              <a:spcBef>
                <a:spcPts val="0"/>
              </a:spcBef>
              <a:spcAft>
                <a:spcPts val="0"/>
              </a:spcAft>
              <a:buClr>
                <a:schemeClr val="lt1"/>
              </a:buClr>
              <a:buSzPts val="2400"/>
              <a:buFont typeface="Arial"/>
              <a:buChar char="•"/>
            </a:pPr>
            <a:r>
              <a:rPr lang="en-US" sz="2400" b="0" i="0" u="none" strike="noStrike" cap="none" dirty="0">
                <a:solidFill>
                  <a:schemeClr val="lt1"/>
                </a:solidFill>
                <a:latin typeface="Calibri"/>
                <a:ea typeface="Calibri"/>
                <a:cs typeface="Calibri"/>
                <a:sym typeface="Calibri"/>
              </a:rPr>
              <a:t>  Tool.java </a:t>
            </a:r>
            <a:endParaRPr sz="2400" b="0" i="0" u="none" strike="noStrike" cap="none" dirty="0">
              <a:solidFill>
                <a:schemeClr val="lt1"/>
              </a:solidFill>
              <a:latin typeface="Calibri"/>
              <a:ea typeface="Calibri"/>
              <a:cs typeface="Calibri"/>
              <a:sym typeface="Calibri"/>
            </a:endParaRPr>
          </a:p>
          <a:p>
            <a:pPr marL="0" marR="0" lvl="0" indent="-152400" algn="l" rtl="0">
              <a:lnSpc>
                <a:spcPct val="120000"/>
              </a:lnSpc>
              <a:spcBef>
                <a:spcPts val="0"/>
              </a:spcBef>
              <a:spcAft>
                <a:spcPts val="0"/>
              </a:spcAft>
              <a:buClr>
                <a:schemeClr val="lt1"/>
              </a:buClr>
              <a:buSzPts val="2400"/>
              <a:buFont typeface="Arial"/>
              <a:buChar char="•"/>
            </a:pPr>
            <a:r>
              <a:rPr lang="en-US" sz="2400" b="0" i="0" u="none" strike="noStrike" cap="none" dirty="0">
                <a:solidFill>
                  <a:schemeClr val="lt1"/>
                </a:solidFill>
                <a:latin typeface="Calibri"/>
                <a:ea typeface="Calibri"/>
                <a:cs typeface="Calibri"/>
                <a:sym typeface="Calibri"/>
              </a:rPr>
              <a:t>  addStudent.java</a:t>
            </a:r>
            <a:endParaRPr sz="2400" b="0" i="0" u="none" strike="noStrike" cap="none" dirty="0">
              <a:solidFill>
                <a:schemeClr val="lt1"/>
              </a:solidFill>
              <a:latin typeface="Calibri"/>
              <a:ea typeface="Calibri"/>
              <a:cs typeface="Calibri"/>
              <a:sym typeface="Calibri"/>
            </a:endParaRPr>
          </a:p>
          <a:p>
            <a:pPr marL="0" marR="0" lvl="0" indent="-152400" algn="l" rtl="0">
              <a:lnSpc>
                <a:spcPct val="120000"/>
              </a:lnSpc>
              <a:spcBef>
                <a:spcPts val="0"/>
              </a:spcBef>
              <a:spcAft>
                <a:spcPts val="0"/>
              </a:spcAft>
              <a:buClr>
                <a:schemeClr val="lt1"/>
              </a:buClr>
              <a:buSzPts val="2400"/>
              <a:buFont typeface="Arial"/>
              <a:buChar char="•"/>
            </a:pPr>
            <a:r>
              <a:rPr lang="en-US" sz="2400" b="0" i="0" u="none" strike="noStrike" cap="none" dirty="0">
                <a:solidFill>
                  <a:schemeClr val="lt1"/>
                </a:solidFill>
                <a:latin typeface="Calibri"/>
                <a:ea typeface="Calibri"/>
                <a:cs typeface="Calibri"/>
                <a:sym typeface="Calibri"/>
              </a:rPr>
              <a:t> removeStudent.java</a:t>
            </a:r>
            <a:endParaRPr sz="2400" b="0" i="0" u="none" strike="noStrike" cap="none" dirty="0">
              <a:solidFill>
                <a:schemeClr val="lt1"/>
              </a:solidFill>
              <a:latin typeface="Calibri"/>
              <a:ea typeface="Calibri"/>
              <a:cs typeface="Calibri"/>
              <a:sym typeface="Calibri"/>
            </a:endParaRPr>
          </a:p>
          <a:p>
            <a:pPr marL="0" marR="0" lvl="0" indent="-152400" algn="l" rtl="0">
              <a:lnSpc>
                <a:spcPct val="120000"/>
              </a:lnSpc>
              <a:spcBef>
                <a:spcPts val="0"/>
              </a:spcBef>
              <a:spcAft>
                <a:spcPts val="0"/>
              </a:spcAft>
              <a:buClr>
                <a:schemeClr val="lt1"/>
              </a:buClr>
              <a:buSzPts val="2400"/>
              <a:buFont typeface="Arial"/>
              <a:buChar char="•"/>
            </a:pPr>
            <a:r>
              <a:rPr lang="en-US" sz="2400" b="0" i="0" u="none" strike="noStrike" cap="none" dirty="0">
                <a:solidFill>
                  <a:schemeClr val="lt1"/>
                </a:solidFill>
                <a:latin typeface="Calibri"/>
                <a:ea typeface="Calibri"/>
                <a:cs typeface="Calibri"/>
                <a:sym typeface="Calibri"/>
              </a:rPr>
              <a:t>  updateTime.java</a:t>
            </a:r>
            <a:endParaRPr sz="2400" b="0" i="0" u="none" strike="noStrike" cap="none" dirty="0">
              <a:solidFill>
                <a:schemeClr val="lt1"/>
              </a:solidFill>
              <a:latin typeface="Calibri"/>
              <a:ea typeface="Calibri"/>
              <a:cs typeface="Calibri"/>
              <a:sym typeface="Calibri"/>
            </a:endParaRPr>
          </a:p>
          <a:p>
            <a:pPr marL="0" marR="0" lvl="0" indent="-152400" algn="l" rtl="0">
              <a:lnSpc>
                <a:spcPct val="120000"/>
              </a:lnSpc>
              <a:spcBef>
                <a:spcPts val="0"/>
              </a:spcBef>
              <a:spcAft>
                <a:spcPts val="0"/>
              </a:spcAft>
              <a:buClr>
                <a:schemeClr val="lt1"/>
              </a:buClr>
              <a:buSzPts val="2400"/>
              <a:buFont typeface="Arial"/>
              <a:buChar char="•"/>
            </a:pPr>
            <a:r>
              <a:rPr lang="en-US" sz="2400" b="0" i="0" u="none" strike="noStrike" cap="none" dirty="0">
                <a:solidFill>
                  <a:schemeClr val="lt1"/>
                </a:solidFill>
                <a:latin typeface="Calibri"/>
                <a:ea typeface="Calibri"/>
                <a:cs typeface="Calibri"/>
                <a:sym typeface="Calibri"/>
              </a:rPr>
              <a:t>  </a:t>
            </a:r>
            <a:r>
              <a:rPr lang="en-US" sz="2400" b="0" i="0" u="none" strike="noStrike" cap="none" dirty="0" smtClean="0">
                <a:solidFill>
                  <a:schemeClr val="lt1"/>
                </a:solidFill>
                <a:latin typeface="Calibri"/>
                <a:ea typeface="Calibri"/>
                <a:cs typeface="Calibri"/>
                <a:sym typeface="Calibri"/>
              </a:rPr>
              <a:t>sortStudents.java</a:t>
            </a:r>
            <a:endParaRPr sz="2400" b="0" i="0" u="none" strike="noStrike" cap="none" dirty="0">
              <a:solidFill>
                <a:schemeClr val="lt1"/>
              </a:solidFill>
              <a:latin typeface="Calibri"/>
              <a:ea typeface="Calibri"/>
              <a:cs typeface="Calibri"/>
              <a:sym typeface="Calibri"/>
            </a:endParaRPr>
          </a:p>
          <a:p>
            <a:pPr marL="0" marR="0" lvl="0" indent="0" algn="l" rtl="0">
              <a:lnSpc>
                <a:spcPct val="120000"/>
              </a:lnSpc>
              <a:spcBef>
                <a:spcPts val="0"/>
              </a:spcBef>
              <a:spcAft>
                <a:spcPts val="0"/>
              </a:spcAft>
              <a:buNone/>
            </a:pPr>
            <a:endParaRPr sz="2400" b="0" i="0" u="none" strike="noStrike" cap="none" dirty="0">
              <a:solidFill>
                <a:schemeClr val="lt1"/>
              </a:solidFill>
              <a:latin typeface="Calibri"/>
              <a:ea typeface="Calibri"/>
              <a:cs typeface="Calibri"/>
              <a:sym typeface="Calibri"/>
            </a:endParaRPr>
          </a:p>
        </p:txBody>
      </p:sp>
      <p:grpSp>
        <p:nvGrpSpPr>
          <p:cNvPr id="224" name="Google Shape;224;p29"/>
          <p:cNvGrpSpPr/>
          <p:nvPr/>
        </p:nvGrpSpPr>
        <p:grpSpPr>
          <a:xfrm>
            <a:off x="5069953" y="1638615"/>
            <a:ext cx="6888708" cy="3406874"/>
            <a:chOff x="13" y="783577"/>
            <a:chExt cx="6888708" cy="3406874"/>
          </a:xfrm>
        </p:grpSpPr>
        <p:sp>
          <p:nvSpPr>
            <p:cNvPr id="225" name="Google Shape;225;p29"/>
            <p:cNvSpPr/>
            <p:nvPr/>
          </p:nvSpPr>
          <p:spPr>
            <a:xfrm>
              <a:off x="556217" y="2016637"/>
              <a:ext cx="1486200" cy="1310400"/>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13" y="2133102"/>
              <a:ext cx="3164100" cy="50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txBox="1"/>
            <p:nvPr/>
          </p:nvSpPr>
          <p:spPr>
            <a:xfrm>
              <a:off x="2722113" y="783577"/>
              <a:ext cx="3164100" cy="50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3200"/>
                <a:buFont typeface="Calibri"/>
                <a:buNone/>
              </a:pPr>
              <a:r>
                <a:rPr lang="en-US" sz="3200" b="1" i="0" u="none" strike="noStrike" cap="none">
                  <a:solidFill>
                    <a:schemeClr val="lt1"/>
                  </a:solidFill>
                  <a:latin typeface="Calibri"/>
                  <a:ea typeface="Calibri"/>
                  <a:cs typeface="Calibri"/>
                  <a:sym typeface="Calibri"/>
                </a:rPr>
                <a:t>Java Resources:</a:t>
              </a:r>
              <a:endParaRPr sz="3200" b="0" i="0" u="none" strike="noStrike" cap="none">
                <a:solidFill>
                  <a:schemeClr val="lt1"/>
                </a:solidFill>
                <a:latin typeface="Calibri"/>
                <a:ea typeface="Calibri"/>
                <a:cs typeface="Calibri"/>
                <a:sym typeface="Calibri"/>
              </a:endParaRPr>
            </a:p>
          </p:txBody>
        </p:sp>
        <p:sp>
          <p:nvSpPr>
            <p:cNvPr id="228" name="Google Shape;228;p29"/>
            <p:cNvSpPr/>
            <p:nvPr/>
          </p:nvSpPr>
          <p:spPr>
            <a:xfrm>
              <a:off x="232034" y="3374451"/>
              <a:ext cx="3164100" cy="8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txBox="1"/>
            <p:nvPr/>
          </p:nvSpPr>
          <p:spPr>
            <a:xfrm>
              <a:off x="232034" y="3374451"/>
              <a:ext cx="3164100" cy="81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700"/>
                <a:buFont typeface="Calibri"/>
                <a:buNone/>
              </a:pPr>
              <a:endParaRPr sz="1700" b="0" i="0" u="none" strike="noStrike" cap="none">
                <a:solidFill>
                  <a:schemeClr val="lt1"/>
                </a:solidFill>
                <a:latin typeface="Calibri"/>
                <a:ea typeface="Calibri"/>
                <a:cs typeface="Calibri"/>
                <a:sym typeface="Calibri"/>
              </a:endParaRPr>
            </a:p>
          </p:txBody>
        </p:sp>
        <p:sp>
          <p:nvSpPr>
            <p:cNvPr id="230" name="Google Shape;230;p29"/>
            <p:cNvSpPr/>
            <p:nvPr/>
          </p:nvSpPr>
          <p:spPr>
            <a:xfrm>
              <a:off x="3724621" y="1903381"/>
              <a:ext cx="3164100" cy="50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3661815" y="2263828"/>
              <a:ext cx="3164100" cy="8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txBox="1"/>
            <p:nvPr/>
          </p:nvSpPr>
          <p:spPr>
            <a:xfrm>
              <a:off x="3661815" y="2263828"/>
              <a:ext cx="3164100" cy="81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2400"/>
                <a:buFont typeface="Calibri"/>
                <a:buNone/>
              </a:pPr>
              <a:endParaRPr sz="2400" b="0" i="0" u="none" strike="noStrike" cap="none">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0"/>
          <p:cNvSpPr txBox="1">
            <a:spLocks noGrp="1"/>
          </p:cNvSpPr>
          <p:nvPr>
            <p:ph type="title"/>
          </p:nvPr>
        </p:nvSpPr>
        <p:spPr>
          <a:xfrm>
            <a:off x="912050" y="-32407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t>LoginCheck.java</a:t>
            </a:r>
            <a:endParaRPr b="1" dirty="0"/>
          </a:p>
        </p:txBody>
      </p:sp>
      <p:sp>
        <p:nvSpPr>
          <p:cNvPr id="238" name="Google Shape;238;p30"/>
          <p:cNvSpPr txBox="1">
            <a:spLocks noGrp="1"/>
          </p:cNvSpPr>
          <p:nvPr>
            <p:ph type="body" idx="1"/>
          </p:nvPr>
        </p:nvSpPr>
        <p:spPr>
          <a:xfrm>
            <a:off x="6768825" y="637500"/>
            <a:ext cx="5098200" cy="55830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This function is the first function to run. It checks if the credentials entered match with the InstructorRecordsDB</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If the credentials match:</a:t>
            </a:r>
            <a:endParaRPr/>
          </a:p>
          <a:p>
            <a:pPr marL="457200" lvl="0" indent="0" algn="l" rtl="0">
              <a:spcBef>
                <a:spcPts val="1000"/>
              </a:spcBef>
              <a:spcAft>
                <a:spcPts val="0"/>
              </a:spcAft>
              <a:buNone/>
            </a:pPr>
            <a:r>
              <a:rPr lang="en-US"/>
              <a:t>The user is redirected to the class info page</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If the credentials don’t match: the user is redirected into the loginpage once again with a warning message</a:t>
            </a:r>
            <a:endParaRPr/>
          </a:p>
        </p:txBody>
      </p:sp>
      <p:pic>
        <p:nvPicPr>
          <p:cNvPr id="239" name="Google Shape;239;p30"/>
          <p:cNvPicPr preferRelativeResize="0"/>
          <p:nvPr/>
        </p:nvPicPr>
        <p:blipFill>
          <a:blip r:embed="rId3">
            <a:alphaModFix/>
          </a:blip>
          <a:stretch>
            <a:fillRect/>
          </a:stretch>
        </p:blipFill>
        <p:spPr>
          <a:xfrm>
            <a:off x="273600" y="833175"/>
            <a:ext cx="6257099" cy="2898887"/>
          </a:xfrm>
          <a:prstGeom prst="rect">
            <a:avLst/>
          </a:prstGeom>
          <a:noFill/>
          <a:ln>
            <a:noFill/>
          </a:ln>
        </p:spPr>
      </p:pic>
      <p:pic>
        <p:nvPicPr>
          <p:cNvPr id="240" name="Google Shape;240;p30"/>
          <p:cNvPicPr preferRelativeResize="0"/>
          <p:nvPr/>
        </p:nvPicPr>
        <p:blipFill>
          <a:blip r:embed="rId4">
            <a:alphaModFix/>
          </a:blip>
          <a:stretch>
            <a:fillRect/>
          </a:stretch>
        </p:blipFill>
        <p:spPr>
          <a:xfrm>
            <a:off x="273600" y="3732051"/>
            <a:ext cx="6257099" cy="299467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912050" y="-11837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t>LogoutFunc.java</a:t>
            </a:r>
            <a:endParaRPr b="1" dirty="0"/>
          </a:p>
        </p:txBody>
      </p:sp>
      <p:sp>
        <p:nvSpPr>
          <p:cNvPr id="246" name="Google Shape;246;p31"/>
          <p:cNvSpPr txBox="1">
            <a:spLocks noGrp="1"/>
          </p:cNvSpPr>
          <p:nvPr>
            <p:ph type="body" idx="1"/>
          </p:nvPr>
        </p:nvSpPr>
        <p:spPr>
          <a:xfrm>
            <a:off x="150050" y="3897150"/>
            <a:ext cx="12039600" cy="2568000"/>
          </a:xfrm>
          <a:prstGeom prst="rect">
            <a:avLst/>
          </a:prstGeom>
        </p:spPr>
        <p:txBody>
          <a:bodyPr spcFirstLastPara="1" wrap="square" lIns="91425" tIns="45700" rIns="91425" bIns="45700" anchor="t" anchorCtr="0">
            <a:noAutofit/>
          </a:bodyPr>
          <a:lstStyle/>
          <a:p>
            <a:pPr marL="457200" lvl="0" indent="-387350" algn="l" rtl="0">
              <a:spcBef>
                <a:spcPts val="1000"/>
              </a:spcBef>
              <a:spcAft>
                <a:spcPts val="0"/>
              </a:spcAft>
              <a:buSzPts val="2500"/>
              <a:buChar char="•"/>
            </a:pPr>
            <a:r>
              <a:rPr lang="en-US" sz="3500"/>
              <a:t>This function is the function for the logout button.</a:t>
            </a:r>
            <a:endParaRPr sz="3500"/>
          </a:p>
          <a:p>
            <a:pPr marL="457200" lvl="0" indent="0" algn="l" rtl="0">
              <a:spcBef>
                <a:spcPts val="1000"/>
              </a:spcBef>
              <a:spcAft>
                <a:spcPts val="0"/>
              </a:spcAft>
              <a:buNone/>
            </a:pPr>
            <a:endParaRPr sz="3500"/>
          </a:p>
          <a:p>
            <a:pPr marL="457200" lvl="0" indent="-450850" algn="l" rtl="0">
              <a:spcBef>
                <a:spcPts val="1000"/>
              </a:spcBef>
              <a:spcAft>
                <a:spcPts val="0"/>
              </a:spcAft>
              <a:buSzPts val="3500"/>
              <a:buChar char="•"/>
            </a:pPr>
            <a:r>
              <a:rPr lang="en-US" sz="3500"/>
              <a:t>It kills the current session of the user and logs him out then redirects him back to the login page.</a:t>
            </a:r>
            <a:endParaRPr sz="3500"/>
          </a:p>
          <a:p>
            <a:pPr marL="457200" lvl="0" indent="0" algn="l" rtl="0">
              <a:spcBef>
                <a:spcPts val="1000"/>
              </a:spcBef>
              <a:spcAft>
                <a:spcPts val="0"/>
              </a:spcAft>
              <a:buNone/>
            </a:pPr>
            <a:endParaRPr sz="3500"/>
          </a:p>
        </p:txBody>
      </p:sp>
      <p:pic>
        <p:nvPicPr>
          <p:cNvPr id="247" name="Google Shape;247;p31"/>
          <p:cNvPicPr preferRelativeResize="0"/>
          <p:nvPr/>
        </p:nvPicPr>
        <p:blipFill>
          <a:blip r:embed="rId3">
            <a:alphaModFix/>
          </a:blip>
          <a:stretch>
            <a:fillRect/>
          </a:stretch>
        </p:blipFill>
        <p:spPr>
          <a:xfrm>
            <a:off x="1315575" y="1420650"/>
            <a:ext cx="9291375" cy="226317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2"/>
          <p:cNvSpPr txBox="1">
            <a:spLocks noGrp="1"/>
          </p:cNvSpPr>
          <p:nvPr>
            <p:ph type="title"/>
          </p:nvPr>
        </p:nvSpPr>
        <p:spPr>
          <a:xfrm>
            <a:off x="838200" y="0"/>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t>getClass.java</a:t>
            </a:r>
            <a:endParaRPr b="1" dirty="0"/>
          </a:p>
        </p:txBody>
      </p:sp>
      <p:sp>
        <p:nvSpPr>
          <p:cNvPr id="253" name="Google Shape;253;p32"/>
          <p:cNvSpPr txBox="1">
            <a:spLocks noGrp="1"/>
          </p:cNvSpPr>
          <p:nvPr>
            <p:ph type="body" idx="1"/>
          </p:nvPr>
        </p:nvSpPr>
        <p:spPr>
          <a:xfrm>
            <a:off x="6161625" y="1427600"/>
            <a:ext cx="5192100" cy="47493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This function retrieves the ResultSet from the databases located on the cloud. (35.242.255.30:3306)</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It returns an ArrayList of ArrayList&lt;Strings&gt; which can be interpreted as a table by the JSP file.</a:t>
            </a:r>
            <a:endParaRPr/>
          </a:p>
        </p:txBody>
      </p:sp>
      <p:pic>
        <p:nvPicPr>
          <p:cNvPr id="254" name="Google Shape;254;p32"/>
          <p:cNvPicPr preferRelativeResize="0"/>
          <p:nvPr/>
        </p:nvPicPr>
        <p:blipFill>
          <a:blip r:embed="rId3">
            <a:alphaModFix/>
          </a:blip>
          <a:stretch>
            <a:fillRect/>
          </a:stretch>
        </p:blipFill>
        <p:spPr>
          <a:xfrm>
            <a:off x="345951" y="1325700"/>
            <a:ext cx="5558299" cy="498787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3"/>
          <p:cNvSpPr txBox="1">
            <a:spLocks noGrp="1"/>
          </p:cNvSpPr>
          <p:nvPr>
            <p:ph type="title"/>
          </p:nvPr>
        </p:nvSpPr>
        <p:spPr>
          <a:xfrm>
            <a:off x="304900" y="0"/>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t>Tool.java</a:t>
            </a:r>
            <a:endParaRPr b="1" dirty="0"/>
          </a:p>
        </p:txBody>
      </p:sp>
      <p:pic>
        <p:nvPicPr>
          <p:cNvPr id="260" name="Google Shape;260;p33"/>
          <p:cNvPicPr preferRelativeResize="0"/>
          <p:nvPr/>
        </p:nvPicPr>
        <p:blipFill>
          <a:blip r:embed="rId3">
            <a:alphaModFix/>
          </a:blip>
          <a:stretch>
            <a:fillRect/>
          </a:stretch>
        </p:blipFill>
        <p:spPr>
          <a:xfrm>
            <a:off x="160600" y="354075"/>
            <a:ext cx="3695550" cy="4437051"/>
          </a:xfrm>
          <a:prstGeom prst="rect">
            <a:avLst/>
          </a:prstGeom>
          <a:noFill/>
          <a:ln>
            <a:noFill/>
          </a:ln>
        </p:spPr>
      </p:pic>
      <p:pic>
        <p:nvPicPr>
          <p:cNvPr id="261" name="Google Shape;261;p33"/>
          <p:cNvPicPr preferRelativeResize="0"/>
          <p:nvPr/>
        </p:nvPicPr>
        <p:blipFill>
          <a:blip r:embed="rId4">
            <a:alphaModFix/>
          </a:blip>
          <a:stretch>
            <a:fillRect/>
          </a:stretch>
        </p:blipFill>
        <p:spPr>
          <a:xfrm>
            <a:off x="7151225" y="411774"/>
            <a:ext cx="4802299" cy="4190983"/>
          </a:xfrm>
          <a:prstGeom prst="rect">
            <a:avLst/>
          </a:prstGeom>
          <a:noFill/>
          <a:ln>
            <a:noFill/>
          </a:ln>
        </p:spPr>
      </p:pic>
      <p:sp>
        <p:nvSpPr>
          <p:cNvPr id="262" name="Google Shape;262;p33"/>
          <p:cNvSpPr txBox="1"/>
          <p:nvPr/>
        </p:nvSpPr>
        <p:spPr>
          <a:xfrm>
            <a:off x="3921700" y="1271700"/>
            <a:ext cx="3209400" cy="3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chemeClr val="lt1"/>
                </a:solidFill>
                <a:latin typeface="Calibri"/>
                <a:ea typeface="Calibri"/>
                <a:cs typeface="Calibri"/>
                <a:sym typeface="Calibri"/>
              </a:rPr>
              <a:t>The tools class contains two functions that are used in multiple classes. the 1st one adjusts the format of the the time entered, incase the input was not entered correctly. The 2nd one computes the total time attended given an in time and an out time.</a:t>
            </a:r>
            <a:endParaRPr sz="2100">
              <a:solidFill>
                <a:schemeClr val="lt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63" name="Google Shape;263;p33"/>
          <p:cNvSpPr txBox="1"/>
          <p:nvPr/>
        </p:nvSpPr>
        <p:spPr>
          <a:xfrm>
            <a:off x="172300" y="4980175"/>
            <a:ext cx="3749400" cy="16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AdjustTime works by checking if the format of the given time is correct (hh:mm:ss) or not.</a:t>
            </a:r>
            <a:endParaRPr>
              <a:solidFill>
                <a:schemeClr val="lt1"/>
              </a:solidFill>
              <a:latin typeface="Calibri"/>
              <a:ea typeface="Calibri"/>
              <a:cs typeface="Calibri"/>
              <a:sym typeface="Calibri"/>
            </a:endParaRPr>
          </a:p>
          <a:p>
            <a:pPr marL="0" lvl="0" indent="0" algn="l" rtl="0">
              <a:spcBef>
                <a:spcPts val="0"/>
              </a:spcBef>
              <a:spcAft>
                <a:spcPts val="0"/>
              </a:spcAft>
              <a:buNone/>
            </a:pPr>
            <a:endParaRPr>
              <a:solidFill>
                <a:schemeClr val="lt1"/>
              </a:solidFill>
              <a:latin typeface="Calibri"/>
              <a:ea typeface="Calibri"/>
              <a:cs typeface="Calibri"/>
              <a:sym typeface="Calibri"/>
            </a:endParaRPr>
          </a:p>
          <a:p>
            <a:pPr marL="0" lvl="0" indent="0" algn="l" rtl="0">
              <a:spcBef>
                <a:spcPts val="0"/>
              </a:spcBef>
              <a:spcAft>
                <a:spcPts val="0"/>
              </a:spcAft>
              <a:buNone/>
            </a:pPr>
            <a:r>
              <a:rPr lang="en-US">
                <a:solidFill>
                  <a:schemeClr val="lt1"/>
                </a:solidFill>
                <a:latin typeface="Calibri"/>
                <a:ea typeface="Calibri"/>
                <a:cs typeface="Calibri"/>
                <a:sym typeface="Calibri"/>
              </a:rPr>
              <a:t>If the format is not correct the function appends “0” where necessary so that MySql can interpret the date correctly.</a:t>
            </a:r>
            <a:endParaRPr>
              <a:solidFill>
                <a:schemeClr val="lt1"/>
              </a:solidFill>
              <a:latin typeface="Calibri"/>
              <a:ea typeface="Calibri"/>
              <a:cs typeface="Calibri"/>
              <a:sym typeface="Calibri"/>
            </a:endParaRPr>
          </a:p>
        </p:txBody>
      </p:sp>
      <p:sp>
        <p:nvSpPr>
          <p:cNvPr id="264" name="Google Shape;264;p33"/>
          <p:cNvSpPr txBox="1"/>
          <p:nvPr/>
        </p:nvSpPr>
        <p:spPr>
          <a:xfrm>
            <a:off x="7657575" y="4791125"/>
            <a:ext cx="3789600" cy="18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computeTotalTime works by converting the given in time and out time into integers. The function converts the times into seconds then finds the difference of the times to find the total time.</a:t>
            </a:r>
            <a:endParaRPr>
              <a:solidFill>
                <a:schemeClr val="lt1"/>
              </a:solidFill>
              <a:latin typeface="Calibri"/>
              <a:ea typeface="Calibri"/>
              <a:cs typeface="Calibri"/>
              <a:sym typeface="Calibri"/>
            </a:endParaRPr>
          </a:p>
          <a:p>
            <a:pPr marL="0" lvl="0" indent="0" algn="l" rtl="0">
              <a:spcBef>
                <a:spcPts val="0"/>
              </a:spcBef>
              <a:spcAft>
                <a:spcPts val="0"/>
              </a:spcAft>
              <a:buNone/>
            </a:pPr>
            <a:endParaRPr>
              <a:solidFill>
                <a:schemeClr val="lt1"/>
              </a:solidFill>
              <a:latin typeface="Calibri"/>
              <a:ea typeface="Calibri"/>
              <a:cs typeface="Calibri"/>
              <a:sym typeface="Calibri"/>
            </a:endParaRPr>
          </a:p>
          <a:p>
            <a:pPr marL="0" lvl="0" indent="0" algn="l" rtl="0">
              <a:spcBef>
                <a:spcPts val="0"/>
              </a:spcBef>
              <a:spcAft>
                <a:spcPts val="0"/>
              </a:spcAft>
              <a:buNone/>
            </a:pPr>
            <a:r>
              <a:rPr lang="en-US">
                <a:solidFill>
                  <a:schemeClr val="lt1"/>
                </a:solidFill>
                <a:latin typeface="Calibri"/>
                <a:ea typeface="Calibri"/>
                <a:cs typeface="Calibri"/>
                <a:sym typeface="Calibri"/>
              </a:rPr>
              <a:t>The time is then converted to the “hh:mm:ss” format so that it can be interpreted by MySql</a:t>
            </a:r>
            <a:endParaRPr>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320725" y="-324075"/>
            <a:ext cx="118794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b="1" dirty="0"/>
              <a:t>addStudent.java          &amp;    removeStudent.java</a:t>
            </a:r>
            <a:endParaRPr b="1" dirty="0"/>
          </a:p>
        </p:txBody>
      </p:sp>
      <p:pic>
        <p:nvPicPr>
          <p:cNvPr id="270" name="Google Shape;270;p34"/>
          <p:cNvPicPr preferRelativeResize="0"/>
          <p:nvPr/>
        </p:nvPicPr>
        <p:blipFill>
          <a:blip r:embed="rId3">
            <a:alphaModFix/>
          </a:blip>
          <a:stretch>
            <a:fillRect/>
          </a:stretch>
        </p:blipFill>
        <p:spPr>
          <a:xfrm>
            <a:off x="135950" y="708550"/>
            <a:ext cx="6345624" cy="3594275"/>
          </a:xfrm>
          <a:prstGeom prst="rect">
            <a:avLst/>
          </a:prstGeom>
          <a:noFill/>
          <a:ln>
            <a:noFill/>
          </a:ln>
        </p:spPr>
      </p:pic>
      <p:pic>
        <p:nvPicPr>
          <p:cNvPr id="271" name="Google Shape;271;p34"/>
          <p:cNvPicPr preferRelativeResize="0"/>
          <p:nvPr/>
        </p:nvPicPr>
        <p:blipFill>
          <a:blip r:embed="rId4">
            <a:alphaModFix/>
          </a:blip>
          <a:stretch>
            <a:fillRect/>
          </a:stretch>
        </p:blipFill>
        <p:spPr>
          <a:xfrm>
            <a:off x="6658600" y="708550"/>
            <a:ext cx="5397400" cy="3594275"/>
          </a:xfrm>
          <a:prstGeom prst="rect">
            <a:avLst/>
          </a:prstGeom>
          <a:noFill/>
          <a:ln>
            <a:noFill/>
          </a:ln>
        </p:spPr>
      </p:pic>
      <p:sp>
        <p:nvSpPr>
          <p:cNvPr id="272" name="Google Shape;272;p34"/>
          <p:cNvSpPr txBox="1"/>
          <p:nvPr/>
        </p:nvSpPr>
        <p:spPr>
          <a:xfrm>
            <a:off x="196900" y="4438675"/>
            <a:ext cx="11634000" cy="23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These functions work by first establishing a connection to the MySql databases hosted on the cloud given the ip, username, and password of the database.</a:t>
            </a:r>
            <a:endParaRPr sz="1800">
              <a:solidFill>
                <a:schemeClr val="lt1"/>
              </a:solidFill>
              <a:latin typeface="Calibri"/>
              <a:ea typeface="Calibri"/>
              <a:cs typeface="Calibri"/>
              <a:sym typeface="Calibri"/>
            </a:endParaRPr>
          </a:p>
          <a:p>
            <a:pPr marL="0" lvl="0" indent="0" algn="l" rtl="0">
              <a:spcBef>
                <a:spcPts val="0"/>
              </a:spcBef>
              <a:spcAft>
                <a:spcPts val="0"/>
              </a:spcAft>
              <a:buNone/>
            </a:pPr>
            <a:endParaRPr sz="1800">
              <a:solidFill>
                <a:schemeClr val="lt1"/>
              </a:solidFill>
              <a:latin typeface="Calibri"/>
              <a:ea typeface="Calibri"/>
              <a:cs typeface="Calibri"/>
              <a:sym typeface="Calibri"/>
            </a:endParaRPr>
          </a:p>
          <a:p>
            <a:pPr marL="0" lvl="0" indent="0" algn="l" rtl="0">
              <a:spcBef>
                <a:spcPts val="0"/>
              </a:spcBef>
              <a:spcAft>
                <a:spcPts val="0"/>
              </a:spcAft>
              <a:buNone/>
            </a:pPr>
            <a:r>
              <a:rPr lang="en-US" sz="1800">
                <a:solidFill>
                  <a:schemeClr val="lt1"/>
                </a:solidFill>
                <a:latin typeface="Calibri"/>
                <a:ea typeface="Calibri"/>
                <a:cs typeface="Calibri"/>
                <a:sym typeface="Calibri"/>
              </a:rPr>
              <a:t>Then the functions handle the different requests of the user by executing either an INSERT query or a DELETE query depending on what functionality the user wants.</a:t>
            </a:r>
            <a:endParaRPr sz="1800">
              <a:solidFill>
                <a:schemeClr val="lt1"/>
              </a:solidFill>
              <a:latin typeface="Calibri"/>
              <a:ea typeface="Calibri"/>
              <a:cs typeface="Calibri"/>
              <a:sym typeface="Calibri"/>
            </a:endParaRPr>
          </a:p>
          <a:p>
            <a:pPr marL="0" lvl="0" indent="0" algn="l" rtl="0">
              <a:spcBef>
                <a:spcPts val="0"/>
              </a:spcBef>
              <a:spcAft>
                <a:spcPts val="0"/>
              </a:spcAft>
              <a:buNone/>
            </a:pPr>
            <a:endParaRPr sz="1800">
              <a:solidFill>
                <a:schemeClr val="lt1"/>
              </a:solidFill>
              <a:latin typeface="Calibri"/>
              <a:ea typeface="Calibri"/>
              <a:cs typeface="Calibri"/>
              <a:sym typeface="Calibri"/>
            </a:endParaRPr>
          </a:p>
          <a:p>
            <a:pPr marL="0" lvl="0" indent="0" algn="l" rtl="0">
              <a:spcBef>
                <a:spcPts val="0"/>
              </a:spcBef>
              <a:spcAft>
                <a:spcPts val="0"/>
              </a:spcAft>
              <a:buNone/>
            </a:pPr>
            <a:r>
              <a:rPr lang="en-US" sz="1800">
                <a:solidFill>
                  <a:schemeClr val="lt1"/>
                </a:solidFill>
                <a:latin typeface="Calibri"/>
                <a:ea typeface="Calibri"/>
                <a:cs typeface="Calibri"/>
                <a:sym typeface="Calibri"/>
              </a:rPr>
              <a:t>The database is then updated and after that, the user is redirected to the class info page where he can view the updated table.</a:t>
            </a: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
        <p:cNvGrpSpPr/>
        <p:nvPr/>
      </p:nvGrpSpPr>
      <p:grpSpPr>
        <a:xfrm>
          <a:off x="0" y="0"/>
          <a:ext cx="0" cy="0"/>
          <a:chOff x="0" y="0"/>
          <a:chExt cx="0" cy="0"/>
        </a:xfrm>
      </p:grpSpPr>
      <p:sp>
        <p:nvSpPr>
          <p:cNvPr id="110" name="Google Shape;110;p17"/>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1" name="Google Shape;111;p17" descr="Background pattern&#10;&#10;Description automatically generated"/>
          <p:cNvPicPr preferRelativeResize="0">
            <a:picLocks noGrp="1"/>
          </p:cNvPicPr>
          <p:nvPr>
            <p:ph type="body" idx="1"/>
          </p:nvPr>
        </p:nvPicPr>
        <p:blipFill rotWithShape="1">
          <a:blip r:embed="rId3">
            <a:alphaModFix/>
          </a:blip>
          <a:srcRect t="7859" r="31052" b="1230"/>
          <a:stretch/>
        </p:blipFill>
        <p:spPr>
          <a:xfrm>
            <a:off x="3523488" y="10"/>
            <a:ext cx="8668512" cy="6857990"/>
          </a:xfrm>
          <a:prstGeom prst="rect">
            <a:avLst/>
          </a:prstGeom>
          <a:noFill/>
          <a:ln>
            <a:noFill/>
          </a:ln>
        </p:spPr>
      </p:pic>
      <p:sp>
        <p:nvSpPr>
          <p:cNvPr id="112" name="Google Shape;112;p17"/>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17"/>
          <p:cNvSpPr txBox="1">
            <a:spLocks noGrp="1"/>
          </p:cNvSpPr>
          <p:nvPr>
            <p:ph type="title"/>
          </p:nvPr>
        </p:nvSpPr>
        <p:spPr>
          <a:xfrm>
            <a:off x="435309" y="210690"/>
            <a:ext cx="4023360" cy="320413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800"/>
              <a:buFont typeface="Calibri"/>
              <a:buNone/>
            </a:pPr>
            <a:r>
              <a:rPr lang="en-US" sz="4800"/>
              <a:t>Presentation Outline</a:t>
            </a:r>
            <a:endParaRPr/>
          </a:p>
        </p:txBody>
      </p:sp>
      <p:sp>
        <p:nvSpPr>
          <p:cNvPr id="114" name="Google Shape;114;p17"/>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 name="Google Shape;115;p17"/>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6" name="Google Shape;116;p17"/>
          <p:cNvSpPr txBox="1"/>
          <p:nvPr/>
        </p:nvSpPr>
        <p:spPr>
          <a:xfrm>
            <a:off x="5553101" y="1812757"/>
            <a:ext cx="5376863" cy="397031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2800"/>
              <a:buFont typeface="Arial"/>
              <a:buChar char="•"/>
            </a:pPr>
            <a:r>
              <a:rPr lang="en-US" sz="2800" b="0" i="0" u="none" strike="noStrike" cap="none" dirty="0">
                <a:solidFill>
                  <a:schemeClr val="lt1"/>
                </a:solidFill>
                <a:latin typeface="Calibri"/>
                <a:ea typeface="Calibri"/>
                <a:cs typeface="Calibri"/>
                <a:sym typeface="Calibri"/>
              </a:rPr>
              <a:t>Our Experience</a:t>
            </a:r>
            <a:endParaRPr dirty="0"/>
          </a:p>
          <a:p>
            <a:pPr marL="742950" marR="0" lvl="1" indent="-285750" algn="l" rtl="0">
              <a:spcBef>
                <a:spcPts val="0"/>
              </a:spcBef>
              <a:spcAft>
                <a:spcPts val="0"/>
              </a:spcAft>
              <a:buClr>
                <a:schemeClr val="lt1"/>
              </a:buClr>
              <a:buSzPts val="2800"/>
              <a:buFont typeface="Arial"/>
              <a:buChar char="•"/>
            </a:pPr>
            <a:r>
              <a:rPr lang="en-US" sz="2800" b="0" i="0" u="none" strike="noStrike" cap="none" dirty="0">
                <a:solidFill>
                  <a:schemeClr val="lt1"/>
                </a:solidFill>
                <a:latin typeface="Calibri"/>
                <a:ea typeface="Calibri"/>
                <a:cs typeface="Calibri"/>
                <a:sym typeface="Calibri"/>
              </a:rPr>
              <a:t>Initial approach</a:t>
            </a:r>
            <a:endParaRPr dirty="0"/>
          </a:p>
          <a:p>
            <a:pPr marL="742950" marR="0" lvl="1" indent="-285750" algn="l" rtl="0">
              <a:spcBef>
                <a:spcPts val="0"/>
              </a:spcBef>
              <a:spcAft>
                <a:spcPts val="0"/>
              </a:spcAft>
              <a:buClr>
                <a:schemeClr val="lt1"/>
              </a:buClr>
              <a:buSzPts val="2800"/>
              <a:buFont typeface="Arial"/>
              <a:buChar char="•"/>
            </a:pPr>
            <a:r>
              <a:rPr lang="en-US" sz="2800" b="0" i="0" u="none" strike="noStrike" cap="none" dirty="0">
                <a:solidFill>
                  <a:schemeClr val="lt1"/>
                </a:solidFill>
                <a:latin typeface="Calibri"/>
                <a:ea typeface="Calibri"/>
                <a:cs typeface="Calibri"/>
                <a:sym typeface="Calibri"/>
              </a:rPr>
              <a:t>Multiple approaches</a:t>
            </a:r>
            <a:endParaRPr dirty="0"/>
          </a:p>
          <a:p>
            <a:pPr marL="742950" marR="0" lvl="1" indent="-107950" algn="l" rtl="0">
              <a:spcBef>
                <a:spcPts val="0"/>
              </a:spcBef>
              <a:spcAft>
                <a:spcPts val="0"/>
              </a:spcAft>
              <a:buClr>
                <a:schemeClr val="lt1"/>
              </a:buClr>
              <a:buSzPts val="2800"/>
              <a:buFont typeface="Arial"/>
              <a:buNone/>
            </a:pPr>
            <a:endParaRPr sz="2800" b="0" i="0" u="none" strike="noStrike" cap="none" dirty="0">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2800"/>
              <a:buFont typeface="Arial"/>
              <a:buChar char="•"/>
            </a:pPr>
            <a:r>
              <a:rPr lang="en-US" sz="2800" b="0" i="0" u="none" strike="noStrike" cap="none" dirty="0">
                <a:solidFill>
                  <a:schemeClr val="lt1"/>
                </a:solidFill>
                <a:latin typeface="Calibri"/>
                <a:ea typeface="Calibri"/>
                <a:cs typeface="Calibri"/>
                <a:sym typeface="Calibri"/>
              </a:rPr>
              <a:t>The Final Product</a:t>
            </a:r>
            <a:endParaRPr dirty="0"/>
          </a:p>
          <a:p>
            <a:pPr marL="742950" marR="0" lvl="1" indent="-285750" algn="l" rtl="0">
              <a:spcBef>
                <a:spcPts val="0"/>
              </a:spcBef>
              <a:spcAft>
                <a:spcPts val="0"/>
              </a:spcAft>
              <a:buClr>
                <a:schemeClr val="lt1"/>
              </a:buClr>
              <a:buSzPts val="2800"/>
              <a:buFont typeface="Arial"/>
              <a:buChar char="•"/>
            </a:pPr>
            <a:r>
              <a:rPr lang="en-US" sz="2800" b="0" i="0" u="none" strike="noStrike" cap="none" dirty="0">
                <a:solidFill>
                  <a:schemeClr val="lt1"/>
                </a:solidFill>
                <a:latin typeface="Calibri"/>
                <a:ea typeface="Calibri"/>
                <a:cs typeface="Calibri"/>
                <a:sym typeface="Calibri"/>
              </a:rPr>
              <a:t>Databases</a:t>
            </a:r>
            <a:endParaRPr dirty="0"/>
          </a:p>
          <a:p>
            <a:pPr marL="742950" marR="0" lvl="1" indent="-285750" algn="l" rtl="0">
              <a:spcBef>
                <a:spcPts val="0"/>
              </a:spcBef>
              <a:spcAft>
                <a:spcPts val="0"/>
              </a:spcAft>
              <a:buClr>
                <a:schemeClr val="lt1"/>
              </a:buClr>
              <a:buSzPts val="2800"/>
              <a:buFont typeface="Arial"/>
              <a:buChar char="•"/>
            </a:pPr>
            <a:r>
              <a:rPr lang="en-US" sz="2800" b="0" i="0" u="none" strike="noStrike" cap="none" dirty="0">
                <a:solidFill>
                  <a:schemeClr val="lt1"/>
                </a:solidFill>
                <a:latin typeface="Calibri"/>
                <a:ea typeface="Calibri"/>
                <a:cs typeface="Calibri"/>
                <a:sym typeface="Calibri"/>
              </a:rPr>
              <a:t>Server Code</a:t>
            </a:r>
            <a:endParaRPr dirty="0"/>
          </a:p>
          <a:p>
            <a:pPr marL="742950" marR="0" lvl="1" indent="-285750" algn="l" rtl="0">
              <a:spcBef>
                <a:spcPts val="0"/>
              </a:spcBef>
              <a:spcAft>
                <a:spcPts val="0"/>
              </a:spcAft>
              <a:buClr>
                <a:schemeClr val="lt1"/>
              </a:buClr>
              <a:buSzPts val="2800"/>
              <a:buFont typeface="Arial"/>
              <a:buChar char="•"/>
            </a:pPr>
            <a:r>
              <a:rPr lang="en-US" sz="2800" b="0" i="0" u="none" strike="noStrike" cap="none" dirty="0" smtClean="0">
                <a:solidFill>
                  <a:schemeClr val="lt1"/>
                </a:solidFill>
                <a:latin typeface="Calibri"/>
                <a:ea typeface="Calibri"/>
                <a:cs typeface="Calibri"/>
                <a:sym typeface="Calibri"/>
              </a:rPr>
              <a:t>GUI</a:t>
            </a:r>
          </a:p>
          <a:p>
            <a:pPr marL="742950" marR="0" lvl="1" indent="-285750" algn="l" rtl="0">
              <a:spcBef>
                <a:spcPts val="0"/>
              </a:spcBef>
              <a:spcAft>
                <a:spcPts val="0"/>
              </a:spcAft>
              <a:buClr>
                <a:schemeClr val="lt1"/>
              </a:buClr>
              <a:buSzPts val="2800"/>
              <a:buFont typeface="Arial"/>
              <a:buChar char="•"/>
            </a:pPr>
            <a:r>
              <a:rPr lang="en-US" sz="2800" dirty="0" smtClean="0">
                <a:solidFill>
                  <a:schemeClr val="lt1"/>
                </a:solidFill>
                <a:latin typeface="Calibri"/>
                <a:cs typeface="Calibri"/>
                <a:sym typeface="Calibri"/>
              </a:rPr>
              <a:t>Deployment</a:t>
            </a:r>
            <a:endParaRPr dirty="0"/>
          </a:p>
          <a:p>
            <a:pPr marL="285750" marR="0" lvl="0" indent="-107950" algn="l" rtl="0">
              <a:spcBef>
                <a:spcPts val="0"/>
              </a:spcBef>
              <a:spcAft>
                <a:spcPts val="0"/>
              </a:spcAft>
              <a:buClr>
                <a:schemeClr val="lt1"/>
              </a:buClr>
              <a:buSzPts val="2800"/>
              <a:buFont typeface="Arial"/>
              <a:buNone/>
            </a:pPr>
            <a:endParaRPr sz="2800" b="0" i="0" u="none" strike="noStrike" cap="none"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5"/>
          <p:cNvSpPr txBox="1">
            <a:spLocks noGrp="1"/>
          </p:cNvSpPr>
          <p:nvPr>
            <p:ph type="title"/>
          </p:nvPr>
        </p:nvSpPr>
        <p:spPr>
          <a:xfrm>
            <a:off x="566000" y="-246438"/>
            <a:ext cx="114237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t>updateTime.java</a:t>
            </a:r>
            <a:endParaRPr b="1" dirty="0"/>
          </a:p>
        </p:txBody>
      </p:sp>
      <p:sp>
        <p:nvSpPr>
          <p:cNvPr id="278" name="Google Shape;278;p35"/>
          <p:cNvSpPr txBox="1"/>
          <p:nvPr/>
        </p:nvSpPr>
        <p:spPr>
          <a:xfrm>
            <a:off x="7583900" y="1260675"/>
            <a:ext cx="4405800" cy="57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lt1"/>
                </a:solidFill>
                <a:latin typeface="Calibri"/>
                <a:ea typeface="Calibri"/>
                <a:cs typeface="Calibri"/>
                <a:sym typeface="Calibri"/>
              </a:rPr>
              <a:t>This function starts by establishing a connection to the MySql databases hosted on the cloud given the ip, username, and password of the database.</a:t>
            </a:r>
            <a:endParaRPr sz="2200">
              <a:solidFill>
                <a:schemeClr val="lt1"/>
              </a:solidFill>
              <a:latin typeface="Calibri"/>
              <a:ea typeface="Calibri"/>
              <a:cs typeface="Calibri"/>
              <a:sym typeface="Calibri"/>
            </a:endParaRPr>
          </a:p>
          <a:p>
            <a:pPr marL="0" lvl="0" indent="0" algn="l" rtl="0">
              <a:spcBef>
                <a:spcPts val="0"/>
              </a:spcBef>
              <a:spcAft>
                <a:spcPts val="0"/>
              </a:spcAft>
              <a:buNone/>
            </a:pPr>
            <a:endParaRPr sz="2200">
              <a:solidFill>
                <a:schemeClr val="lt1"/>
              </a:solidFill>
              <a:latin typeface="Calibri"/>
              <a:ea typeface="Calibri"/>
              <a:cs typeface="Calibri"/>
              <a:sym typeface="Calibri"/>
            </a:endParaRPr>
          </a:p>
          <a:p>
            <a:pPr marL="0" lvl="0" indent="0" algn="l" rtl="0">
              <a:spcBef>
                <a:spcPts val="0"/>
              </a:spcBef>
              <a:spcAft>
                <a:spcPts val="0"/>
              </a:spcAft>
              <a:buNone/>
            </a:pPr>
            <a:r>
              <a:rPr lang="en-US" sz="2200">
                <a:solidFill>
                  <a:schemeClr val="lt1"/>
                </a:solidFill>
                <a:latin typeface="Calibri"/>
                <a:ea typeface="Calibri"/>
                <a:cs typeface="Calibri"/>
                <a:sym typeface="Calibri"/>
              </a:rPr>
              <a:t>Then, It handles the request of the user by executing the UPDATE query with the parameters given by the user.</a:t>
            </a:r>
            <a:endParaRPr sz="2200">
              <a:solidFill>
                <a:schemeClr val="lt1"/>
              </a:solidFill>
              <a:latin typeface="Calibri"/>
              <a:ea typeface="Calibri"/>
              <a:cs typeface="Calibri"/>
              <a:sym typeface="Calibri"/>
            </a:endParaRPr>
          </a:p>
          <a:p>
            <a:pPr marL="0" lvl="0" indent="0" algn="l" rtl="0">
              <a:spcBef>
                <a:spcPts val="0"/>
              </a:spcBef>
              <a:spcAft>
                <a:spcPts val="0"/>
              </a:spcAft>
              <a:buNone/>
            </a:pPr>
            <a:endParaRPr sz="2200">
              <a:solidFill>
                <a:schemeClr val="lt1"/>
              </a:solidFill>
              <a:latin typeface="Calibri"/>
              <a:ea typeface="Calibri"/>
              <a:cs typeface="Calibri"/>
              <a:sym typeface="Calibri"/>
            </a:endParaRPr>
          </a:p>
          <a:p>
            <a:pPr marL="0" lvl="0" indent="0" algn="l" rtl="0">
              <a:spcBef>
                <a:spcPts val="0"/>
              </a:spcBef>
              <a:spcAft>
                <a:spcPts val="0"/>
              </a:spcAft>
              <a:buNone/>
            </a:pPr>
            <a:r>
              <a:rPr lang="en-US" sz="2200">
                <a:solidFill>
                  <a:schemeClr val="lt1"/>
                </a:solidFill>
                <a:latin typeface="Calibri"/>
                <a:ea typeface="Calibri"/>
                <a:cs typeface="Calibri"/>
                <a:sym typeface="Calibri"/>
              </a:rPr>
              <a:t>The database is then updated and after that, the user is redirected to the class info page where he can view the updated table.</a:t>
            </a:r>
            <a:endParaRPr sz="2200">
              <a:solidFill>
                <a:schemeClr val="lt1"/>
              </a:solidFill>
              <a:latin typeface="Calibri"/>
              <a:ea typeface="Calibri"/>
              <a:cs typeface="Calibri"/>
              <a:sym typeface="Calibri"/>
            </a:endParaRPr>
          </a:p>
        </p:txBody>
      </p:sp>
      <p:pic>
        <p:nvPicPr>
          <p:cNvPr id="279" name="Google Shape;279;p35"/>
          <p:cNvPicPr preferRelativeResize="0"/>
          <p:nvPr/>
        </p:nvPicPr>
        <p:blipFill>
          <a:blip r:embed="rId3">
            <a:alphaModFix/>
          </a:blip>
          <a:stretch>
            <a:fillRect/>
          </a:stretch>
        </p:blipFill>
        <p:spPr>
          <a:xfrm>
            <a:off x="119575" y="1391950"/>
            <a:ext cx="7330174" cy="490135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txBox="1">
            <a:spLocks noGrp="1"/>
          </p:cNvSpPr>
          <p:nvPr>
            <p:ph type="title"/>
          </p:nvPr>
        </p:nvSpPr>
        <p:spPr>
          <a:xfrm>
            <a:off x="536990" y="-73909"/>
            <a:ext cx="114237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t>sortStudents.java</a:t>
            </a:r>
            <a:endParaRPr b="1" dirty="0"/>
          </a:p>
        </p:txBody>
      </p:sp>
      <p:sp>
        <p:nvSpPr>
          <p:cNvPr id="285" name="Google Shape;285;p36"/>
          <p:cNvSpPr txBox="1"/>
          <p:nvPr/>
        </p:nvSpPr>
        <p:spPr>
          <a:xfrm>
            <a:off x="7542875" y="2442150"/>
            <a:ext cx="4405800" cy="57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lt1"/>
                </a:solidFill>
                <a:latin typeface="Calibri"/>
                <a:ea typeface="Calibri"/>
                <a:cs typeface="Calibri"/>
                <a:sym typeface="Calibri"/>
              </a:rPr>
              <a:t>This function works by setting the sorting order which the getClass.java servlet uses.</a:t>
            </a:r>
            <a:endParaRPr sz="2200">
              <a:solidFill>
                <a:schemeClr val="lt1"/>
              </a:solidFill>
              <a:latin typeface="Calibri"/>
              <a:ea typeface="Calibri"/>
              <a:cs typeface="Calibri"/>
              <a:sym typeface="Calibri"/>
            </a:endParaRPr>
          </a:p>
          <a:p>
            <a:pPr marL="0" lvl="0" indent="0" algn="l" rtl="0">
              <a:spcBef>
                <a:spcPts val="0"/>
              </a:spcBef>
              <a:spcAft>
                <a:spcPts val="0"/>
              </a:spcAft>
              <a:buNone/>
            </a:pPr>
            <a:endParaRPr sz="2200">
              <a:solidFill>
                <a:schemeClr val="lt1"/>
              </a:solidFill>
              <a:latin typeface="Calibri"/>
              <a:ea typeface="Calibri"/>
              <a:cs typeface="Calibri"/>
              <a:sym typeface="Calibri"/>
            </a:endParaRPr>
          </a:p>
          <a:p>
            <a:pPr marL="0" lvl="0" indent="0" algn="l" rtl="0">
              <a:spcBef>
                <a:spcPts val="0"/>
              </a:spcBef>
              <a:spcAft>
                <a:spcPts val="0"/>
              </a:spcAft>
              <a:buNone/>
            </a:pPr>
            <a:r>
              <a:rPr lang="en-US" sz="2200">
                <a:solidFill>
                  <a:schemeClr val="lt1"/>
                </a:solidFill>
                <a:latin typeface="Calibri"/>
                <a:ea typeface="Calibri"/>
                <a:cs typeface="Calibri"/>
                <a:sym typeface="Calibri"/>
              </a:rPr>
              <a:t>The sorting order is chosen based on which button is pressed by the users on the class info page.</a:t>
            </a:r>
            <a:endParaRPr sz="2200">
              <a:solidFill>
                <a:schemeClr val="lt1"/>
              </a:solidFill>
              <a:latin typeface="Calibri"/>
              <a:ea typeface="Calibri"/>
              <a:cs typeface="Calibri"/>
              <a:sym typeface="Calibri"/>
            </a:endParaRPr>
          </a:p>
          <a:p>
            <a:pPr marL="0" lvl="0" indent="0" algn="l" rtl="0">
              <a:spcBef>
                <a:spcPts val="0"/>
              </a:spcBef>
              <a:spcAft>
                <a:spcPts val="0"/>
              </a:spcAft>
              <a:buNone/>
            </a:pPr>
            <a:endParaRPr sz="2200">
              <a:solidFill>
                <a:schemeClr val="lt1"/>
              </a:solidFill>
              <a:latin typeface="Calibri"/>
              <a:ea typeface="Calibri"/>
              <a:cs typeface="Calibri"/>
              <a:sym typeface="Calibri"/>
            </a:endParaRPr>
          </a:p>
          <a:p>
            <a:pPr marL="0" lvl="0" indent="0" algn="l" rtl="0">
              <a:spcBef>
                <a:spcPts val="0"/>
              </a:spcBef>
              <a:spcAft>
                <a:spcPts val="0"/>
              </a:spcAft>
              <a:buNone/>
            </a:pPr>
            <a:endParaRPr sz="2200">
              <a:solidFill>
                <a:schemeClr val="lt1"/>
              </a:solidFill>
              <a:latin typeface="Calibri"/>
              <a:ea typeface="Calibri"/>
              <a:cs typeface="Calibri"/>
              <a:sym typeface="Calibri"/>
            </a:endParaRPr>
          </a:p>
          <a:p>
            <a:pPr marL="0" lvl="0" indent="0" algn="l" rtl="0">
              <a:spcBef>
                <a:spcPts val="0"/>
              </a:spcBef>
              <a:spcAft>
                <a:spcPts val="0"/>
              </a:spcAft>
              <a:buNone/>
            </a:pPr>
            <a:endParaRPr sz="2200">
              <a:solidFill>
                <a:schemeClr val="lt1"/>
              </a:solidFill>
              <a:latin typeface="Calibri"/>
              <a:ea typeface="Calibri"/>
              <a:cs typeface="Calibri"/>
              <a:sym typeface="Calibri"/>
            </a:endParaRPr>
          </a:p>
          <a:p>
            <a:pPr marL="0" lvl="0" indent="0" algn="l" rtl="0">
              <a:spcBef>
                <a:spcPts val="0"/>
              </a:spcBef>
              <a:spcAft>
                <a:spcPts val="0"/>
              </a:spcAft>
              <a:buNone/>
            </a:pPr>
            <a:endParaRPr sz="2200">
              <a:solidFill>
                <a:schemeClr val="lt1"/>
              </a:solidFill>
              <a:latin typeface="Calibri"/>
              <a:ea typeface="Calibri"/>
              <a:cs typeface="Calibri"/>
              <a:sym typeface="Calibri"/>
            </a:endParaRPr>
          </a:p>
        </p:txBody>
      </p:sp>
      <p:pic>
        <p:nvPicPr>
          <p:cNvPr id="286" name="Google Shape;286;p36"/>
          <p:cNvPicPr preferRelativeResize="0"/>
          <p:nvPr/>
        </p:nvPicPr>
        <p:blipFill>
          <a:blip r:embed="rId3">
            <a:alphaModFix/>
          </a:blip>
          <a:stretch>
            <a:fillRect/>
          </a:stretch>
        </p:blipFill>
        <p:spPr>
          <a:xfrm>
            <a:off x="168775" y="1498625"/>
            <a:ext cx="7279100" cy="43910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7F7F7F"/>
            </a:gs>
            <a:gs pos="36000">
              <a:srgbClr val="262626"/>
            </a:gs>
            <a:gs pos="97000">
              <a:schemeClr val="dk1"/>
            </a:gs>
            <a:gs pos="100000">
              <a:schemeClr val="dk1"/>
            </a:gs>
          </a:gsLst>
          <a:lin ang="16200000" scaled="0"/>
        </a:gradFill>
        <a:effectLst/>
      </p:bgPr>
    </p:bg>
    <p:spTree>
      <p:nvGrpSpPr>
        <p:cNvPr id="1" name="Shape 290"/>
        <p:cNvGrpSpPr/>
        <p:nvPr/>
      </p:nvGrpSpPr>
      <p:grpSpPr>
        <a:xfrm>
          <a:off x="0" y="0"/>
          <a:ext cx="0" cy="0"/>
          <a:chOff x="0" y="0"/>
          <a:chExt cx="0" cy="0"/>
        </a:xfrm>
      </p:grpSpPr>
      <p:sp>
        <p:nvSpPr>
          <p:cNvPr id="291" name="Google Shape;291;p37"/>
          <p:cNvSpPr txBox="1">
            <a:spLocks noGrp="1"/>
          </p:cNvSpPr>
          <p:nvPr>
            <p:ph type="title"/>
          </p:nvPr>
        </p:nvSpPr>
        <p:spPr>
          <a:xfrm>
            <a:off x="5910690" y="-151679"/>
            <a:ext cx="6494100" cy="2103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8000"/>
              <a:buFont typeface="Calibri"/>
              <a:buNone/>
            </a:pPr>
            <a:r>
              <a:rPr lang="en-US" sz="5900" b="1"/>
              <a:t>3. Web content + GUI</a:t>
            </a:r>
            <a:endParaRPr sz="5900"/>
          </a:p>
        </p:txBody>
      </p:sp>
      <p:grpSp>
        <p:nvGrpSpPr>
          <p:cNvPr id="292" name="Google Shape;292;p37"/>
          <p:cNvGrpSpPr/>
          <p:nvPr/>
        </p:nvGrpSpPr>
        <p:grpSpPr>
          <a:xfrm>
            <a:off x="4914353" y="1835050"/>
            <a:ext cx="6825902" cy="3645314"/>
            <a:chOff x="13" y="545137"/>
            <a:chExt cx="6825902" cy="3645314"/>
          </a:xfrm>
        </p:grpSpPr>
        <p:sp>
          <p:nvSpPr>
            <p:cNvPr id="293" name="Google Shape;293;p37"/>
            <p:cNvSpPr/>
            <p:nvPr/>
          </p:nvSpPr>
          <p:spPr>
            <a:xfrm>
              <a:off x="13" y="2133102"/>
              <a:ext cx="3164100" cy="50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txBox="1"/>
            <p:nvPr/>
          </p:nvSpPr>
          <p:spPr>
            <a:xfrm>
              <a:off x="2722113" y="783577"/>
              <a:ext cx="3164100" cy="50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3200"/>
                <a:buFont typeface="Calibri"/>
                <a:buNone/>
              </a:pPr>
              <a:r>
                <a:rPr lang="en-US" sz="3200" b="1">
                  <a:solidFill>
                    <a:schemeClr val="lt1"/>
                  </a:solidFill>
                  <a:latin typeface="Calibri"/>
                  <a:ea typeface="Calibri"/>
                  <a:cs typeface="Calibri"/>
                  <a:sym typeface="Calibri"/>
                </a:rPr>
                <a:t>JSP Resources</a:t>
              </a:r>
              <a:r>
                <a:rPr lang="en-US" sz="3200" b="1" i="0" u="none" strike="noStrike" cap="none">
                  <a:solidFill>
                    <a:schemeClr val="lt1"/>
                  </a:solidFill>
                  <a:latin typeface="Calibri"/>
                  <a:ea typeface="Calibri"/>
                  <a:cs typeface="Calibri"/>
                  <a:sym typeface="Calibri"/>
                </a:rPr>
                <a:t>:</a:t>
              </a:r>
              <a:endParaRPr sz="3200" b="0" i="0" u="none" strike="noStrike" cap="none">
                <a:solidFill>
                  <a:schemeClr val="lt1"/>
                </a:solidFill>
                <a:latin typeface="Calibri"/>
                <a:ea typeface="Calibri"/>
                <a:cs typeface="Calibri"/>
                <a:sym typeface="Calibri"/>
              </a:endParaRPr>
            </a:p>
          </p:txBody>
        </p:sp>
        <p:sp>
          <p:nvSpPr>
            <p:cNvPr id="295" name="Google Shape;295;p37"/>
            <p:cNvSpPr/>
            <p:nvPr/>
          </p:nvSpPr>
          <p:spPr>
            <a:xfrm>
              <a:off x="232034" y="3374451"/>
              <a:ext cx="3164100" cy="8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txBox="1"/>
            <p:nvPr/>
          </p:nvSpPr>
          <p:spPr>
            <a:xfrm>
              <a:off x="232034" y="3374451"/>
              <a:ext cx="3164100" cy="81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700"/>
                <a:buFont typeface="Calibri"/>
                <a:buNone/>
              </a:pPr>
              <a:endParaRPr sz="1700" b="0" i="0" u="none" strike="noStrike" cap="none">
                <a:solidFill>
                  <a:schemeClr val="lt1"/>
                </a:solidFill>
                <a:latin typeface="Calibri"/>
                <a:ea typeface="Calibri"/>
                <a:cs typeface="Calibri"/>
                <a:sym typeface="Calibri"/>
              </a:endParaRPr>
            </a:p>
          </p:txBody>
        </p:sp>
        <p:sp>
          <p:nvSpPr>
            <p:cNvPr id="297" name="Google Shape;297;p37"/>
            <p:cNvSpPr/>
            <p:nvPr/>
          </p:nvSpPr>
          <p:spPr>
            <a:xfrm>
              <a:off x="2831060" y="545137"/>
              <a:ext cx="3792600" cy="25347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rgbClr val="FFFFFF"/>
                </a:buClr>
                <a:buSzPts val="2400"/>
                <a:buChar char="●"/>
              </a:pPr>
              <a:r>
                <a:rPr lang="en-US" sz="2400">
                  <a:solidFill>
                    <a:srgbClr val="FFFFFF"/>
                  </a:solidFill>
                </a:rPr>
                <a:t>index.jsp (login page)</a:t>
              </a:r>
              <a:endParaRPr sz="2400">
                <a:solidFill>
                  <a:srgbClr val="FFFFFF"/>
                </a:solidFill>
              </a:endParaRPr>
            </a:p>
            <a:p>
              <a:pPr marL="457200" lvl="0" indent="-381000" algn="l" rtl="0">
                <a:spcBef>
                  <a:spcPts val="0"/>
                </a:spcBef>
                <a:spcAft>
                  <a:spcPts val="0"/>
                </a:spcAft>
                <a:buClr>
                  <a:srgbClr val="FFFFFF"/>
                </a:buClr>
                <a:buSzPts val="2400"/>
                <a:buChar char="●"/>
              </a:pPr>
              <a:r>
                <a:rPr lang="en-US" sz="2400">
                  <a:solidFill>
                    <a:srgbClr val="FFFFFF"/>
                  </a:solidFill>
                </a:rPr>
                <a:t>ClassInfo.jsp</a:t>
              </a:r>
              <a:endParaRPr sz="2400">
                <a:solidFill>
                  <a:srgbClr val="FFFFFF"/>
                </a:solidFill>
              </a:endParaRPr>
            </a:p>
          </p:txBody>
        </p:sp>
        <p:sp>
          <p:nvSpPr>
            <p:cNvPr id="298" name="Google Shape;298;p37"/>
            <p:cNvSpPr/>
            <p:nvPr/>
          </p:nvSpPr>
          <p:spPr>
            <a:xfrm>
              <a:off x="3661815" y="2263828"/>
              <a:ext cx="3164100" cy="8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txBox="1"/>
            <p:nvPr/>
          </p:nvSpPr>
          <p:spPr>
            <a:xfrm>
              <a:off x="3661815" y="2263828"/>
              <a:ext cx="3164100" cy="81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2400"/>
                <a:buFont typeface="Calibri"/>
                <a:buNone/>
              </a:pPr>
              <a:endParaRPr sz="2400" b="0" i="0" u="none" strike="noStrike" cap="none">
                <a:solidFill>
                  <a:schemeClr val="lt1"/>
                </a:solidFill>
                <a:latin typeface="Calibri"/>
                <a:ea typeface="Calibri"/>
                <a:cs typeface="Calibri"/>
                <a:sym typeface="Calibri"/>
              </a:endParaRPr>
            </a:p>
          </p:txBody>
        </p:sp>
      </p:grpSp>
      <p:pic>
        <p:nvPicPr>
          <p:cNvPr id="300" name="Google Shape;300;p37"/>
          <p:cNvPicPr preferRelativeResize="0"/>
          <p:nvPr/>
        </p:nvPicPr>
        <p:blipFill>
          <a:blip r:embed="rId3">
            <a:alphaModFix/>
          </a:blip>
          <a:stretch>
            <a:fillRect/>
          </a:stretch>
        </p:blipFill>
        <p:spPr>
          <a:xfrm>
            <a:off x="0" y="32825"/>
            <a:ext cx="5806440" cy="6825174"/>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a:spLocks noGrp="1"/>
          </p:cNvSpPr>
          <p:nvPr>
            <p:ph type="title"/>
          </p:nvPr>
        </p:nvSpPr>
        <p:spPr>
          <a:xfrm>
            <a:off x="789575" y="-2813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err="1"/>
              <a:t>index.jsp</a:t>
            </a:r>
            <a:endParaRPr b="1" dirty="0"/>
          </a:p>
        </p:txBody>
      </p:sp>
      <p:pic>
        <p:nvPicPr>
          <p:cNvPr id="306" name="Google Shape;306;p38"/>
          <p:cNvPicPr preferRelativeResize="0"/>
          <p:nvPr/>
        </p:nvPicPr>
        <p:blipFill>
          <a:blip r:embed="rId3">
            <a:alphaModFix/>
          </a:blip>
          <a:stretch>
            <a:fillRect/>
          </a:stretch>
        </p:blipFill>
        <p:spPr>
          <a:xfrm>
            <a:off x="80325" y="607124"/>
            <a:ext cx="3704375" cy="6063201"/>
          </a:xfrm>
          <a:prstGeom prst="rect">
            <a:avLst/>
          </a:prstGeom>
          <a:noFill/>
          <a:ln>
            <a:noFill/>
          </a:ln>
        </p:spPr>
      </p:pic>
      <p:pic>
        <p:nvPicPr>
          <p:cNvPr id="307" name="Google Shape;307;p38"/>
          <p:cNvPicPr preferRelativeResize="0"/>
          <p:nvPr/>
        </p:nvPicPr>
        <p:blipFill>
          <a:blip r:embed="rId4">
            <a:alphaModFix/>
          </a:blip>
          <a:stretch>
            <a:fillRect/>
          </a:stretch>
        </p:blipFill>
        <p:spPr>
          <a:xfrm>
            <a:off x="4006275" y="653002"/>
            <a:ext cx="7702850" cy="2471503"/>
          </a:xfrm>
          <a:prstGeom prst="rect">
            <a:avLst/>
          </a:prstGeom>
          <a:noFill/>
          <a:ln>
            <a:noFill/>
          </a:ln>
        </p:spPr>
      </p:pic>
      <p:pic>
        <p:nvPicPr>
          <p:cNvPr id="308" name="Google Shape;308;p38"/>
          <p:cNvPicPr preferRelativeResize="0"/>
          <p:nvPr/>
        </p:nvPicPr>
        <p:blipFill>
          <a:blip r:embed="rId5">
            <a:alphaModFix/>
          </a:blip>
          <a:stretch>
            <a:fillRect/>
          </a:stretch>
        </p:blipFill>
        <p:spPr>
          <a:xfrm>
            <a:off x="5821600" y="3601775"/>
            <a:ext cx="4663601" cy="3206974"/>
          </a:xfrm>
          <a:prstGeom prst="rect">
            <a:avLst/>
          </a:prstGeom>
          <a:noFill/>
          <a:ln>
            <a:noFill/>
          </a:ln>
        </p:spPr>
      </p:pic>
      <p:sp>
        <p:nvSpPr>
          <p:cNvPr id="309" name="Google Shape;309;p38"/>
          <p:cNvSpPr txBox="1"/>
          <p:nvPr/>
        </p:nvSpPr>
        <p:spPr>
          <a:xfrm>
            <a:off x="385625" y="41025"/>
            <a:ext cx="32901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10" name="Google Shape;310;p38"/>
          <p:cNvSpPr txBox="1"/>
          <p:nvPr/>
        </p:nvSpPr>
        <p:spPr>
          <a:xfrm>
            <a:off x="254325" y="155925"/>
            <a:ext cx="2961900" cy="45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Styling snippet:</a:t>
            </a:r>
            <a:endParaRPr>
              <a:solidFill>
                <a:srgbClr val="FFFFFF"/>
              </a:solidFill>
              <a:latin typeface="Calibri"/>
              <a:ea typeface="Calibri"/>
              <a:cs typeface="Calibri"/>
              <a:sym typeface="Calibri"/>
            </a:endParaRPr>
          </a:p>
        </p:txBody>
      </p:sp>
      <p:sp>
        <p:nvSpPr>
          <p:cNvPr id="311" name="Google Shape;311;p38"/>
          <p:cNvSpPr txBox="1"/>
          <p:nvPr/>
        </p:nvSpPr>
        <p:spPr>
          <a:xfrm>
            <a:off x="8180086" y="224374"/>
            <a:ext cx="2961900" cy="45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FF"/>
                </a:solidFill>
                <a:latin typeface="Calibri"/>
                <a:ea typeface="Calibri"/>
                <a:cs typeface="Calibri"/>
                <a:sym typeface="Calibri"/>
              </a:rPr>
              <a:t>HTML code snippet:</a:t>
            </a:r>
            <a:endParaRPr dirty="0">
              <a:solidFill>
                <a:srgbClr val="FFFFFF"/>
              </a:solidFill>
              <a:latin typeface="Calibri"/>
              <a:ea typeface="Calibri"/>
              <a:cs typeface="Calibri"/>
              <a:sym typeface="Calibri"/>
            </a:endParaRPr>
          </a:p>
        </p:txBody>
      </p:sp>
      <p:sp>
        <p:nvSpPr>
          <p:cNvPr id="312" name="Google Shape;312;p38"/>
          <p:cNvSpPr txBox="1"/>
          <p:nvPr/>
        </p:nvSpPr>
        <p:spPr>
          <a:xfrm>
            <a:off x="7049850" y="3232163"/>
            <a:ext cx="2207100" cy="2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Login Page:</a:t>
            </a:r>
            <a:endParaRPr>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2"/>
          <p:cNvSpPr txBox="1">
            <a:spLocks noGrp="1"/>
          </p:cNvSpPr>
          <p:nvPr>
            <p:ph type="title"/>
          </p:nvPr>
        </p:nvSpPr>
        <p:spPr>
          <a:xfrm>
            <a:off x="1125350" y="-381500"/>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err="1"/>
              <a:t>ClassInfo.jsp</a:t>
            </a:r>
            <a:endParaRPr b="1" dirty="0"/>
          </a:p>
        </p:txBody>
      </p:sp>
      <p:pic>
        <p:nvPicPr>
          <p:cNvPr id="347" name="Google Shape;347;p42"/>
          <p:cNvPicPr preferRelativeResize="0"/>
          <p:nvPr/>
        </p:nvPicPr>
        <p:blipFill>
          <a:blip r:embed="rId3">
            <a:alphaModFix/>
          </a:blip>
          <a:stretch>
            <a:fillRect/>
          </a:stretch>
        </p:blipFill>
        <p:spPr>
          <a:xfrm>
            <a:off x="152400" y="607150"/>
            <a:ext cx="6601176" cy="1867400"/>
          </a:xfrm>
          <a:prstGeom prst="rect">
            <a:avLst/>
          </a:prstGeom>
          <a:noFill/>
          <a:ln>
            <a:noFill/>
          </a:ln>
        </p:spPr>
      </p:pic>
      <p:sp>
        <p:nvSpPr>
          <p:cNvPr id="348" name="Google Shape;348;p42"/>
          <p:cNvSpPr txBox="1"/>
          <p:nvPr/>
        </p:nvSpPr>
        <p:spPr>
          <a:xfrm>
            <a:off x="272250" y="295350"/>
            <a:ext cx="3569100" cy="1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For checking session authentication: </a:t>
            </a:r>
            <a:endParaRPr>
              <a:solidFill>
                <a:schemeClr val="lt1"/>
              </a:solidFill>
              <a:latin typeface="Calibri"/>
              <a:ea typeface="Calibri"/>
              <a:cs typeface="Calibri"/>
              <a:sym typeface="Calibri"/>
            </a:endParaRPr>
          </a:p>
        </p:txBody>
      </p:sp>
      <p:pic>
        <p:nvPicPr>
          <p:cNvPr id="349" name="Google Shape;349;p42"/>
          <p:cNvPicPr preferRelativeResize="0"/>
          <p:nvPr/>
        </p:nvPicPr>
        <p:blipFill>
          <a:blip r:embed="rId4">
            <a:alphaModFix/>
          </a:blip>
          <a:stretch>
            <a:fillRect/>
          </a:stretch>
        </p:blipFill>
        <p:spPr>
          <a:xfrm>
            <a:off x="7208275" y="639975"/>
            <a:ext cx="4365299" cy="3128400"/>
          </a:xfrm>
          <a:prstGeom prst="rect">
            <a:avLst/>
          </a:prstGeom>
          <a:noFill/>
          <a:ln>
            <a:noFill/>
          </a:ln>
        </p:spPr>
      </p:pic>
      <p:pic>
        <p:nvPicPr>
          <p:cNvPr id="350" name="Google Shape;350;p42"/>
          <p:cNvPicPr preferRelativeResize="0"/>
          <p:nvPr/>
        </p:nvPicPr>
        <p:blipFill>
          <a:blip r:embed="rId5">
            <a:alphaModFix/>
          </a:blip>
          <a:stretch>
            <a:fillRect/>
          </a:stretch>
        </p:blipFill>
        <p:spPr>
          <a:xfrm>
            <a:off x="152400" y="2856675"/>
            <a:ext cx="3688958" cy="3824301"/>
          </a:xfrm>
          <a:prstGeom prst="rect">
            <a:avLst/>
          </a:prstGeom>
          <a:noFill/>
          <a:ln>
            <a:noFill/>
          </a:ln>
        </p:spPr>
      </p:pic>
      <p:pic>
        <p:nvPicPr>
          <p:cNvPr id="351" name="Google Shape;351;p42"/>
          <p:cNvPicPr preferRelativeResize="0"/>
          <p:nvPr/>
        </p:nvPicPr>
        <p:blipFill>
          <a:blip r:embed="rId6">
            <a:alphaModFix/>
          </a:blip>
          <a:stretch>
            <a:fillRect/>
          </a:stretch>
        </p:blipFill>
        <p:spPr>
          <a:xfrm>
            <a:off x="6849096" y="4117675"/>
            <a:ext cx="4853910" cy="2563301"/>
          </a:xfrm>
          <a:prstGeom prst="rect">
            <a:avLst/>
          </a:prstGeom>
          <a:noFill/>
          <a:ln>
            <a:noFill/>
          </a:ln>
        </p:spPr>
      </p:pic>
      <p:sp>
        <p:nvSpPr>
          <p:cNvPr id="352" name="Google Shape;352;p42"/>
          <p:cNvSpPr txBox="1"/>
          <p:nvPr/>
        </p:nvSpPr>
        <p:spPr>
          <a:xfrm>
            <a:off x="212325" y="2538413"/>
            <a:ext cx="3569100" cy="2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HTML Snippet of code:</a:t>
            </a:r>
            <a:endParaRPr>
              <a:solidFill>
                <a:srgbClr val="FFFFFF"/>
              </a:solidFill>
              <a:latin typeface="Calibri"/>
              <a:ea typeface="Calibri"/>
              <a:cs typeface="Calibri"/>
              <a:sym typeface="Calibri"/>
            </a:endParaRPr>
          </a:p>
        </p:txBody>
      </p:sp>
      <p:sp>
        <p:nvSpPr>
          <p:cNvPr id="353" name="Google Shape;353;p42"/>
          <p:cNvSpPr txBox="1"/>
          <p:nvPr/>
        </p:nvSpPr>
        <p:spPr>
          <a:xfrm>
            <a:off x="8480325" y="237750"/>
            <a:ext cx="3569100" cy="2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HTML Snippet of code:</a:t>
            </a:r>
            <a:endParaRPr>
              <a:solidFill>
                <a:srgbClr val="FFFFFF"/>
              </a:solidFill>
              <a:latin typeface="Calibri"/>
              <a:ea typeface="Calibri"/>
              <a:cs typeface="Calibri"/>
              <a:sym typeface="Calibri"/>
            </a:endParaRPr>
          </a:p>
        </p:txBody>
      </p:sp>
      <p:sp>
        <p:nvSpPr>
          <p:cNvPr id="354" name="Google Shape;354;p42"/>
          <p:cNvSpPr txBox="1"/>
          <p:nvPr/>
        </p:nvSpPr>
        <p:spPr>
          <a:xfrm>
            <a:off x="4118700" y="3552575"/>
            <a:ext cx="2436600" cy="287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latin typeface="Calibri"/>
                <a:ea typeface="Calibri"/>
                <a:cs typeface="Calibri"/>
                <a:sym typeface="Calibri"/>
              </a:rPr>
              <a:t>Full code available in the final version of the project included in the submission folder</a:t>
            </a:r>
            <a:endParaRPr>
              <a:solidFill>
                <a:srgbClr val="FFFFFF"/>
              </a:solidFill>
              <a:latin typeface="Calibri"/>
              <a:ea typeface="Calibri"/>
              <a:cs typeface="Calibri"/>
              <a:sym typeface="Calibri"/>
            </a:endParaRPr>
          </a:p>
        </p:txBody>
      </p:sp>
      <p:sp>
        <p:nvSpPr>
          <p:cNvPr id="355" name="Google Shape;355;p42"/>
          <p:cNvSpPr txBox="1"/>
          <p:nvPr/>
        </p:nvSpPr>
        <p:spPr>
          <a:xfrm>
            <a:off x="8287375" y="3768363"/>
            <a:ext cx="2207100" cy="2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Class Info Page:</a:t>
            </a:r>
            <a:endParaRPr>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7F7F7F"/>
            </a:gs>
            <a:gs pos="36000">
              <a:srgbClr val="262626"/>
            </a:gs>
            <a:gs pos="97000">
              <a:schemeClr val="dk1"/>
            </a:gs>
            <a:gs pos="100000">
              <a:schemeClr val="dk1"/>
            </a:gs>
          </a:gsLst>
          <a:lin ang="16200038" scaled="0"/>
        </a:gradFill>
        <a:effectLst/>
      </p:bgPr>
    </p:bg>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6104848" y="-341402"/>
            <a:ext cx="6494100" cy="2103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8000"/>
              <a:buFont typeface="Calibri"/>
              <a:buNone/>
            </a:pPr>
            <a:r>
              <a:rPr lang="en-US" sz="5900" b="1" dirty="0"/>
              <a:t>4. Deployment</a:t>
            </a:r>
            <a:endParaRPr sz="5900" dirty="0"/>
          </a:p>
        </p:txBody>
      </p:sp>
      <p:grpSp>
        <p:nvGrpSpPr>
          <p:cNvPr id="318" name="Google Shape;318;p39"/>
          <p:cNvGrpSpPr/>
          <p:nvPr/>
        </p:nvGrpSpPr>
        <p:grpSpPr>
          <a:xfrm>
            <a:off x="3932194" y="1795571"/>
            <a:ext cx="6949166" cy="3611641"/>
            <a:chOff x="13" y="578810"/>
            <a:chExt cx="6949166" cy="3611641"/>
          </a:xfrm>
        </p:grpSpPr>
        <p:sp>
          <p:nvSpPr>
            <p:cNvPr id="319" name="Google Shape;319;p39"/>
            <p:cNvSpPr/>
            <p:nvPr/>
          </p:nvSpPr>
          <p:spPr>
            <a:xfrm>
              <a:off x="13" y="2133102"/>
              <a:ext cx="3164100" cy="50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txBox="1"/>
            <p:nvPr/>
          </p:nvSpPr>
          <p:spPr>
            <a:xfrm>
              <a:off x="2722113" y="783577"/>
              <a:ext cx="3164100" cy="50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3200"/>
                <a:buFont typeface="Calibri"/>
                <a:buNone/>
              </a:pPr>
              <a:endParaRPr sz="3200" b="0" i="0" u="none" strike="noStrike" cap="none">
                <a:solidFill>
                  <a:schemeClr val="lt1"/>
                </a:solidFill>
                <a:latin typeface="Calibri"/>
                <a:ea typeface="Calibri"/>
                <a:cs typeface="Calibri"/>
                <a:sym typeface="Calibri"/>
              </a:endParaRPr>
            </a:p>
          </p:txBody>
        </p:sp>
        <p:sp>
          <p:nvSpPr>
            <p:cNvPr id="321" name="Google Shape;321;p39"/>
            <p:cNvSpPr/>
            <p:nvPr/>
          </p:nvSpPr>
          <p:spPr>
            <a:xfrm>
              <a:off x="232034" y="3374451"/>
              <a:ext cx="3164100" cy="8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p:cNvSpPr txBox="1"/>
            <p:nvPr/>
          </p:nvSpPr>
          <p:spPr>
            <a:xfrm>
              <a:off x="232034" y="3374451"/>
              <a:ext cx="3164100" cy="81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700"/>
                <a:buFont typeface="Calibri"/>
                <a:buNone/>
              </a:pPr>
              <a:endParaRPr sz="1700" b="0" i="0" u="none" strike="noStrike" cap="none">
                <a:solidFill>
                  <a:schemeClr val="lt1"/>
                </a:solidFill>
                <a:latin typeface="Calibri"/>
                <a:ea typeface="Calibri"/>
                <a:cs typeface="Calibri"/>
                <a:sym typeface="Calibri"/>
              </a:endParaRPr>
            </a:p>
          </p:txBody>
        </p:sp>
        <p:sp>
          <p:nvSpPr>
            <p:cNvPr id="323" name="Google Shape;323;p39"/>
            <p:cNvSpPr/>
            <p:nvPr/>
          </p:nvSpPr>
          <p:spPr>
            <a:xfrm>
              <a:off x="2722113" y="578810"/>
              <a:ext cx="4227066" cy="25347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rgbClr val="FFFFFF"/>
                </a:buClr>
                <a:buSzPts val="2400"/>
                <a:buChar char="●"/>
              </a:pPr>
              <a:r>
                <a:rPr lang="en-US" sz="2400" dirty="0" smtClean="0">
                  <a:solidFill>
                    <a:srgbClr val="FFFFFF"/>
                  </a:solidFill>
                </a:rPr>
                <a:t>MySQL </a:t>
              </a:r>
              <a:r>
                <a:rPr lang="en-US" sz="2400" dirty="0">
                  <a:solidFill>
                    <a:srgbClr val="FFFFFF"/>
                  </a:solidFill>
                </a:rPr>
                <a:t>server </a:t>
              </a:r>
              <a:r>
                <a:rPr lang="en-US" sz="2400" dirty="0" smtClean="0">
                  <a:solidFill>
                    <a:srgbClr val="FFFFFF"/>
                  </a:solidFill>
                </a:rPr>
                <a:t>deployment</a:t>
              </a:r>
            </a:p>
            <a:p>
              <a:pPr marL="76200" lvl="0" algn="l" rtl="0">
                <a:spcBef>
                  <a:spcPts val="0"/>
                </a:spcBef>
                <a:spcAft>
                  <a:spcPts val="0"/>
                </a:spcAft>
                <a:buClr>
                  <a:srgbClr val="FFFFFF"/>
                </a:buClr>
                <a:buSzPts val="2400"/>
              </a:pPr>
              <a:endParaRPr sz="2400" dirty="0">
                <a:solidFill>
                  <a:srgbClr val="FFFFFF"/>
                </a:solidFill>
              </a:endParaRPr>
            </a:p>
            <a:p>
              <a:pPr marL="457200" lvl="0" indent="-381000" algn="l" rtl="0">
                <a:spcBef>
                  <a:spcPts val="0"/>
                </a:spcBef>
                <a:spcAft>
                  <a:spcPts val="0"/>
                </a:spcAft>
                <a:buClr>
                  <a:srgbClr val="FFFFFF"/>
                </a:buClr>
                <a:buSzPts val="2400"/>
                <a:buChar char="●"/>
              </a:pPr>
              <a:r>
                <a:rPr lang="en-US" sz="2400" dirty="0" smtClean="0">
                  <a:solidFill>
                    <a:srgbClr val="FFFFFF"/>
                  </a:solidFill>
                </a:rPr>
                <a:t>Attendance Server </a:t>
              </a:r>
              <a:r>
                <a:rPr lang="en-US" sz="2400" dirty="0">
                  <a:solidFill>
                    <a:srgbClr val="FFFFFF"/>
                  </a:solidFill>
                </a:rPr>
                <a:t>project deployment</a:t>
              </a:r>
              <a:endParaRPr sz="2400" dirty="0">
                <a:solidFill>
                  <a:srgbClr val="FFFFFF"/>
                </a:solidFill>
              </a:endParaRPr>
            </a:p>
          </p:txBody>
        </p:sp>
        <p:sp>
          <p:nvSpPr>
            <p:cNvPr id="324" name="Google Shape;324;p39"/>
            <p:cNvSpPr/>
            <p:nvPr/>
          </p:nvSpPr>
          <p:spPr>
            <a:xfrm>
              <a:off x="3661815" y="2263828"/>
              <a:ext cx="3164100" cy="8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txBox="1"/>
            <p:nvPr/>
          </p:nvSpPr>
          <p:spPr>
            <a:xfrm>
              <a:off x="3661815" y="2263828"/>
              <a:ext cx="3164100" cy="81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2400"/>
                <a:buFont typeface="Calibri"/>
                <a:buNone/>
              </a:pPr>
              <a:endParaRPr sz="2400" b="0" i="0" u="none" strike="noStrike" cap="none">
                <a:solidFill>
                  <a:schemeClr val="lt1"/>
                </a:solidFill>
                <a:latin typeface="Calibri"/>
                <a:ea typeface="Calibri"/>
                <a:cs typeface="Calibri"/>
                <a:sym typeface="Calibri"/>
              </a:endParaRPr>
            </a:p>
          </p:txBody>
        </p:sp>
      </p:grpSp>
      <p:pic>
        <p:nvPicPr>
          <p:cNvPr id="1028" name="Picture 4" descr="6 Benefits of a Cloud Data Warehouse"/>
          <p:cNvPicPr>
            <a:picLocks noChangeAspect="1" noChangeArrowheads="1"/>
          </p:cNvPicPr>
          <p:nvPr/>
        </p:nvPicPr>
        <p:blipFill rotWithShape="1">
          <a:blip r:embed="rId3">
            <a:extLst>
              <a:ext uri="{28A0092B-C50C-407E-A947-70E740481C1C}">
                <a14:useLocalDpi xmlns:a14="http://schemas.microsoft.com/office/drawing/2010/main" val="0"/>
              </a:ext>
            </a:extLst>
          </a:blip>
          <a:srcRect l="34773" t="1466"/>
          <a:stretch/>
        </p:blipFill>
        <p:spPr bwMode="auto">
          <a:xfrm>
            <a:off x="0" y="0"/>
            <a:ext cx="5742432" cy="67574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1026900" y="-201000"/>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smtClean="0"/>
              <a:t>MySQL </a:t>
            </a:r>
            <a:r>
              <a:rPr lang="en-US" b="1" dirty="0"/>
              <a:t>Server Deployment</a:t>
            </a:r>
            <a:endParaRPr b="1" dirty="0"/>
          </a:p>
        </p:txBody>
      </p:sp>
      <p:sp>
        <p:nvSpPr>
          <p:cNvPr id="332" name="Google Shape;332;p40"/>
          <p:cNvSpPr txBox="1"/>
          <p:nvPr/>
        </p:nvSpPr>
        <p:spPr>
          <a:xfrm>
            <a:off x="352800" y="1173250"/>
            <a:ext cx="5127900" cy="51606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Font typeface="Calibri"/>
              <a:buChar char="●"/>
            </a:pPr>
            <a:r>
              <a:rPr lang="en-US" sz="2000">
                <a:solidFill>
                  <a:srgbClr val="FFFFFF"/>
                </a:solidFill>
                <a:latin typeface="Calibri"/>
                <a:ea typeface="Calibri"/>
                <a:cs typeface="Calibri"/>
                <a:sym typeface="Calibri"/>
              </a:rPr>
              <a:t>For deploying the MySql database on the cloud we used the  Google Cloud MySql service that lets us host databases that can be accessed remotely.</a:t>
            </a:r>
            <a:endParaRPr sz="2000">
              <a:solidFill>
                <a:srgbClr val="FFFFFF"/>
              </a:solidFill>
              <a:latin typeface="Calibri"/>
              <a:ea typeface="Calibri"/>
              <a:cs typeface="Calibri"/>
              <a:sym typeface="Calibri"/>
            </a:endParaRPr>
          </a:p>
          <a:p>
            <a:pPr marL="457200" lvl="0" indent="0" algn="l" rtl="0">
              <a:spcBef>
                <a:spcPts val="0"/>
              </a:spcBef>
              <a:spcAft>
                <a:spcPts val="0"/>
              </a:spcAft>
              <a:buNone/>
            </a:pPr>
            <a:endParaRPr sz="2000">
              <a:solidFill>
                <a:srgbClr val="FFFFFF"/>
              </a:solidFill>
              <a:latin typeface="Calibri"/>
              <a:ea typeface="Calibri"/>
              <a:cs typeface="Calibri"/>
              <a:sym typeface="Calibri"/>
            </a:endParaRPr>
          </a:p>
          <a:p>
            <a:pPr marL="457200" lvl="0" indent="-355600" algn="l" rtl="0">
              <a:spcBef>
                <a:spcPts val="0"/>
              </a:spcBef>
              <a:spcAft>
                <a:spcPts val="0"/>
              </a:spcAft>
              <a:buClr>
                <a:srgbClr val="FFFFFF"/>
              </a:buClr>
              <a:buSzPts val="2000"/>
              <a:buFont typeface="Calibri"/>
              <a:buChar char="●"/>
            </a:pPr>
            <a:r>
              <a:rPr lang="en-US" sz="2000">
                <a:solidFill>
                  <a:srgbClr val="FFFFFF"/>
                </a:solidFill>
                <a:latin typeface="Calibri"/>
                <a:ea typeface="Calibri"/>
                <a:cs typeface="Calibri"/>
                <a:sym typeface="Calibri"/>
              </a:rPr>
              <a:t>This enabled us all to collaborate on 1 set of databases rather than each member making his own locally and also allowed our web application to access the databases remotely.</a:t>
            </a:r>
            <a:endParaRPr sz="2000">
              <a:solidFill>
                <a:srgbClr val="FFFFFF"/>
              </a:solidFill>
              <a:latin typeface="Calibri"/>
              <a:ea typeface="Calibri"/>
              <a:cs typeface="Calibri"/>
              <a:sym typeface="Calibri"/>
            </a:endParaRPr>
          </a:p>
          <a:p>
            <a:pPr marL="457200" lvl="0" indent="0" algn="l" rtl="0">
              <a:spcBef>
                <a:spcPts val="0"/>
              </a:spcBef>
              <a:spcAft>
                <a:spcPts val="0"/>
              </a:spcAft>
              <a:buNone/>
            </a:pPr>
            <a:endParaRPr sz="2000">
              <a:solidFill>
                <a:srgbClr val="FFFFFF"/>
              </a:solidFill>
              <a:latin typeface="Calibri"/>
              <a:ea typeface="Calibri"/>
              <a:cs typeface="Calibri"/>
              <a:sym typeface="Calibri"/>
            </a:endParaRPr>
          </a:p>
          <a:p>
            <a:pPr marL="457200" lvl="0" indent="-355600" algn="l" rtl="0">
              <a:spcBef>
                <a:spcPts val="0"/>
              </a:spcBef>
              <a:spcAft>
                <a:spcPts val="0"/>
              </a:spcAft>
              <a:buClr>
                <a:srgbClr val="FFFFFF"/>
              </a:buClr>
              <a:buSzPts val="2000"/>
              <a:buFont typeface="Calibri"/>
              <a:buChar char="●"/>
            </a:pPr>
            <a:r>
              <a:rPr lang="en-US" sz="2000">
                <a:solidFill>
                  <a:srgbClr val="FFFFFF"/>
                </a:solidFill>
                <a:latin typeface="Calibri"/>
                <a:ea typeface="Calibri"/>
                <a:cs typeface="Calibri"/>
                <a:sym typeface="Calibri"/>
              </a:rPr>
              <a:t>This functionally is important because it makes sure that when the databases are updated by a client’s modification, the other clients who have access to that same database also receive the updated database in real time.</a:t>
            </a:r>
            <a:endParaRPr sz="2000">
              <a:solidFill>
                <a:srgbClr val="FFFFFF"/>
              </a:solidFill>
              <a:latin typeface="Calibri"/>
              <a:ea typeface="Calibri"/>
              <a:cs typeface="Calibri"/>
              <a:sym typeface="Calibri"/>
            </a:endParaRPr>
          </a:p>
        </p:txBody>
      </p:sp>
      <p:pic>
        <p:nvPicPr>
          <p:cNvPr id="333" name="Google Shape;333;p40"/>
          <p:cNvPicPr preferRelativeResize="0"/>
          <p:nvPr/>
        </p:nvPicPr>
        <p:blipFill>
          <a:blip r:embed="rId3">
            <a:alphaModFix/>
          </a:blip>
          <a:stretch>
            <a:fillRect/>
          </a:stretch>
        </p:blipFill>
        <p:spPr>
          <a:xfrm>
            <a:off x="5567450" y="1318125"/>
            <a:ext cx="6406502" cy="3949842"/>
          </a:xfrm>
          <a:prstGeom prst="rect">
            <a:avLst/>
          </a:prstGeom>
          <a:noFill/>
          <a:ln>
            <a:noFill/>
          </a:ln>
        </p:spPr>
      </p:pic>
      <p:sp>
        <p:nvSpPr>
          <p:cNvPr id="334" name="Google Shape;334;p40"/>
          <p:cNvSpPr txBox="1"/>
          <p:nvPr/>
        </p:nvSpPr>
        <p:spPr>
          <a:xfrm>
            <a:off x="6342125" y="5439625"/>
            <a:ext cx="4963800" cy="10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By using the URL: 35.242.255.30:3306 a client or a web service can access the MySql hosted on the cloud</a:t>
            </a:r>
            <a:endParaRPr>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dirty="0"/>
              <a:t>Attendance </a:t>
            </a:r>
            <a:r>
              <a:rPr lang="en-US" b="1" dirty="0" smtClean="0"/>
              <a:t>Server </a:t>
            </a:r>
            <a:r>
              <a:rPr lang="en-US" b="1" dirty="0"/>
              <a:t>D</a:t>
            </a:r>
            <a:r>
              <a:rPr lang="en-US" b="1" dirty="0" smtClean="0"/>
              <a:t>eployment</a:t>
            </a:r>
            <a:endParaRPr b="1" dirty="0"/>
          </a:p>
        </p:txBody>
      </p:sp>
      <p:sp>
        <p:nvSpPr>
          <p:cNvPr id="340" name="Google Shape;340;p41"/>
          <p:cNvSpPr txBox="1">
            <a:spLocks noGrp="1"/>
          </p:cNvSpPr>
          <p:nvPr>
            <p:ph type="body" idx="1"/>
          </p:nvPr>
        </p:nvSpPr>
        <p:spPr>
          <a:xfrm>
            <a:off x="272100" y="1784600"/>
            <a:ext cx="61521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dirty="0"/>
              <a:t>We used the </a:t>
            </a:r>
            <a:r>
              <a:rPr lang="en-US" dirty="0" err="1"/>
              <a:t>Ngrock</a:t>
            </a:r>
            <a:r>
              <a:rPr lang="en-US" dirty="0"/>
              <a:t> cloud service for the deployment of our tomcat server. </a:t>
            </a:r>
            <a:endParaRPr dirty="0"/>
          </a:p>
        </p:txBody>
      </p:sp>
      <p:pic>
        <p:nvPicPr>
          <p:cNvPr id="341" name="Google Shape;341;p41"/>
          <p:cNvPicPr preferRelativeResize="0"/>
          <p:nvPr/>
        </p:nvPicPr>
        <p:blipFill rotWithShape="1">
          <a:blip r:embed="rId3">
            <a:alphaModFix/>
          </a:blip>
          <a:srcRect l="19692" t="39233" r="19302" b="5398"/>
          <a:stretch/>
        </p:blipFill>
        <p:spPr>
          <a:xfrm>
            <a:off x="6528987" y="1939667"/>
            <a:ext cx="5478725" cy="2797149"/>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dirty="0"/>
              <a:t>Thank you!</a:t>
            </a:r>
            <a:endParaRPr b="1" dirty="0"/>
          </a:p>
        </p:txBody>
      </p:sp>
      <p:sp>
        <p:nvSpPr>
          <p:cNvPr id="361" name="Google Shape;361;p4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Link For Website: </a:t>
            </a:r>
            <a:r>
              <a:rPr lang="en-US" u="sng" dirty="0">
                <a:solidFill>
                  <a:schemeClr val="hlink"/>
                </a:solidFill>
                <a:hlinkClick r:id="rId3"/>
              </a:rPr>
              <a:t>http://6cda8e8022ea.eu.ngrok.io/Server_351/</a:t>
            </a:r>
            <a:endParaRPr dirty="0"/>
          </a:p>
          <a:p>
            <a:pPr marL="0" lvl="0" indent="0" algn="l" rtl="0">
              <a:spcBef>
                <a:spcPts val="1000"/>
              </a:spcBef>
              <a:spcAft>
                <a:spcPts val="0"/>
              </a:spcAft>
              <a:buNone/>
            </a:pPr>
            <a:r>
              <a:rPr lang="en-US" dirty="0"/>
              <a:t>Username: Ali Hussein</a:t>
            </a:r>
            <a:endParaRPr dirty="0"/>
          </a:p>
          <a:p>
            <a:pPr marL="0" lvl="0" indent="0" algn="l" rtl="0">
              <a:spcBef>
                <a:spcPts val="1000"/>
              </a:spcBef>
              <a:spcAft>
                <a:spcPts val="0"/>
              </a:spcAft>
              <a:buNone/>
            </a:pPr>
            <a:r>
              <a:rPr lang="en-US" dirty="0"/>
              <a:t>Password: 123456</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929292"/>
            </a:gs>
            <a:gs pos="52999">
              <a:srgbClr val="929292"/>
            </a:gs>
            <a:gs pos="97000">
              <a:schemeClr val="dk1"/>
            </a:gs>
            <a:gs pos="100000">
              <a:schemeClr val="dk1"/>
            </a:gs>
          </a:gsLst>
          <a:lin ang="16200000" scaled="0"/>
        </a:gradFill>
        <a:effectLst/>
      </p:bgPr>
    </p:bg>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655609" y="2386735"/>
            <a:ext cx="10998678"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Writing a multithreaded server and client code</a:t>
            </a:r>
            <a:endParaRPr dirty="0"/>
          </a:p>
        </p:txBody>
      </p:sp>
      <p:grpSp>
        <p:nvGrpSpPr>
          <p:cNvPr id="122" name="Google Shape;122;p18"/>
          <p:cNvGrpSpPr/>
          <p:nvPr/>
        </p:nvGrpSpPr>
        <p:grpSpPr>
          <a:xfrm>
            <a:off x="1227254" y="3844333"/>
            <a:ext cx="9737491" cy="2385987"/>
            <a:chOff x="458110" y="982675"/>
            <a:chExt cx="9737491" cy="2385987"/>
          </a:xfrm>
        </p:grpSpPr>
        <p:sp>
          <p:nvSpPr>
            <p:cNvPr id="123" name="Google Shape;123;p18"/>
            <p:cNvSpPr/>
            <p:nvPr/>
          </p:nvSpPr>
          <p:spPr>
            <a:xfrm>
              <a:off x="1257456" y="982675"/>
              <a:ext cx="1308021" cy="1308021"/>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458110" y="2648662"/>
              <a:ext cx="2906714"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txBox="1"/>
            <p:nvPr/>
          </p:nvSpPr>
          <p:spPr>
            <a:xfrm>
              <a:off x="458110" y="2648662"/>
              <a:ext cx="2906714"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Calibri"/>
                <a:buNone/>
              </a:pPr>
              <a:r>
                <a:rPr lang="en-US" sz="1500" b="0" i="0" u="none" strike="noStrike" cap="none">
                  <a:solidFill>
                    <a:schemeClr val="dk1"/>
                  </a:solidFill>
                  <a:latin typeface="Calibri"/>
                  <a:ea typeface="Calibri"/>
                  <a:cs typeface="Calibri"/>
                  <a:sym typeface="Calibri"/>
                </a:rPr>
                <a:t>We were able to have a working multithreaded server/client code </a:t>
              </a:r>
              <a:r>
                <a:rPr lang="en-US" sz="1500">
                  <a:solidFill>
                    <a:schemeClr val="dk1"/>
                  </a:solidFill>
                  <a:latin typeface="Calibri"/>
                  <a:ea typeface="Calibri"/>
                  <a:cs typeface="Calibri"/>
                  <a:sym typeface="Calibri"/>
                </a:rPr>
                <a:t>interacting</a:t>
              </a:r>
              <a:r>
                <a:rPr lang="en-US" sz="1500" b="0" i="0" u="none" strike="noStrike" cap="none">
                  <a:solidFill>
                    <a:schemeClr val="dk1"/>
                  </a:solidFill>
                  <a:latin typeface="Calibri"/>
                  <a:ea typeface="Calibri"/>
                  <a:cs typeface="Calibri"/>
                  <a:sym typeface="Calibri"/>
                </a:rPr>
                <a:t> with the MySQL </a:t>
              </a:r>
              <a:r>
                <a:rPr lang="en-US" sz="1500">
                  <a:solidFill>
                    <a:schemeClr val="dk1"/>
                  </a:solidFill>
                  <a:latin typeface="Calibri"/>
                  <a:ea typeface="Calibri"/>
                  <a:cs typeface="Calibri"/>
                  <a:sym typeface="Calibri"/>
                </a:rPr>
                <a:t>database</a:t>
              </a:r>
              <a:endParaRPr sz="1500" b="0" i="0" u="none" strike="noStrike" cap="none">
                <a:solidFill>
                  <a:schemeClr val="dk1"/>
                </a:solidFill>
                <a:latin typeface="Calibri"/>
                <a:ea typeface="Calibri"/>
                <a:cs typeface="Calibri"/>
                <a:sym typeface="Calibri"/>
              </a:endParaRPr>
            </a:p>
          </p:txBody>
        </p:sp>
        <p:sp>
          <p:nvSpPr>
            <p:cNvPr id="126" name="Google Shape;126;p18"/>
            <p:cNvSpPr/>
            <p:nvPr/>
          </p:nvSpPr>
          <p:spPr>
            <a:xfrm>
              <a:off x="4672845" y="982675"/>
              <a:ext cx="1308021" cy="1308021"/>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3873499" y="2648662"/>
              <a:ext cx="2906714"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p:nvPr/>
          </p:nvSpPr>
          <p:spPr>
            <a:xfrm>
              <a:off x="3873499" y="2648662"/>
              <a:ext cx="2906714"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Calibri"/>
                <a:buNone/>
              </a:pPr>
              <a:r>
                <a:rPr lang="en-US" sz="1500" b="0" i="0" u="none" strike="noStrike" cap="none">
                  <a:solidFill>
                    <a:schemeClr val="dk1"/>
                  </a:solidFill>
                  <a:latin typeface="Calibri"/>
                  <a:ea typeface="Calibri"/>
                  <a:cs typeface="Calibri"/>
                  <a:sym typeface="Calibri"/>
                </a:rPr>
                <a:t>The code </a:t>
              </a:r>
              <a:r>
                <a:rPr lang="en-US" sz="1500">
                  <a:solidFill>
                    <a:schemeClr val="dk1"/>
                  </a:solidFill>
                  <a:latin typeface="Calibri"/>
                  <a:ea typeface="Calibri"/>
                  <a:cs typeface="Calibri"/>
                  <a:sym typeface="Calibri"/>
                </a:rPr>
                <a:t>outputs</a:t>
              </a:r>
              <a:r>
                <a:rPr lang="en-US" sz="1500" b="0" i="0" u="none" strike="noStrike" cap="none">
                  <a:solidFill>
                    <a:schemeClr val="dk1"/>
                  </a:solidFill>
                  <a:latin typeface="Calibri"/>
                  <a:ea typeface="Calibri"/>
                  <a:cs typeface="Calibri"/>
                  <a:sym typeface="Calibri"/>
                </a:rPr>
                <a:t> results of queries in the console</a:t>
              </a:r>
              <a:endParaRPr sz="1500" b="0" i="0" u="none" strike="noStrike" cap="none">
                <a:solidFill>
                  <a:schemeClr val="dk1"/>
                </a:solidFill>
                <a:latin typeface="Calibri"/>
                <a:ea typeface="Calibri"/>
                <a:cs typeface="Calibri"/>
                <a:sym typeface="Calibri"/>
              </a:endParaRPr>
            </a:p>
          </p:txBody>
        </p:sp>
        <p:sp>
          <p:nvSpPr>
            <p:cNvPr id="129" name="Google Shape;129;p18"/>
            <p:cNvSpPr/>
            <p:nvPr/>
          </p:nvSpPr>
          <p:spPr>
            <a:xfrm>
              <a:off x="8088234" y="982675"/>
              <a:ext cx="1308021" cy="1308021"/>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88887" y="2648662"/>
              <a:ext cx="2906714"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txBox="1"/>
            <p:nvPr/>
          </p:nvSpPr>
          <p:spPr>
            <a:xfrm>
              <a:off x="7288887" y="2648662"/>
              <a:ext cx="2906714"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Calibri"/>
                <a:buNone/>
              </a:pPr>
              <a:r>
                <a:rPr lang="en-US" sz="1500" b="0" i="0" u="none" strike="noStrike" cap="none">
                  <a:solidFill>
                    <a:schemeClr val="dk1"/>
                  </a:solidFill>
                  <a:latin typeface="Calibri"/>
                  <a:ea typeface="Calibri"/>
                  <a:cs typeface="Calibri"/>
                  <a:sym typeface="Calibri"/>
                </a:rPr>
                <a:t>We found difficulties to link this code with a UI</a:t>
              </a:r>
              <a:endParaRPr sz="1500" b="0" i="0" u="none" strike="noStrike" cap="none">
                <a:solidFill>
                  <a:schemeClr val="dk1"/>
                </a:solidFill>
                <a:latin typeface="Calibri"/>
                <a:ea typeface="Calibri"/>
                <a:cs typeface="Calibri"/>
                <a:sym typeface="Calibri"/>
              </a:endParaRPr>
            </a:p>
          </p:txBody>
        </p:sp>
      </p:grpSp>
      <p:sp>
        <p:nvSpPr>
          <p:cNvPr id="132" name="Google Shape;132;p18"/>
          <p:cNvSpPr txBox="1"/>
          <p:nvPr/>
        </p:nvSpPr>
        <p:spPr>
          <a:xfrm>
            <a:off x="769144" y="1298633"/>
            <a:ext cx="10653712"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6600"/>
              <a:buFont typeface="Calibri"/>
              <a:buNone/>
            </a:pPr>
            <a:r>
              <a:rPr lang="en-US" sz="6600" b="1" i="0" u="none" strike="noStrike" cap="none" dirty="0">
                <a:solidFill>
                  <a:schemeClr val="dk1"/>
                </a:solidFill>
                <a:latin typeface="Calibri"/>
                <a:ea typeface="Calibri"/>
                <a:cs typeface="Calibri"/>
                <a:sym typeface="Calibri"/>
              </a:rPr>
              <a:t>Initial Approach</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595959"/>
            </a:gs>
            <a:gs pos="33000">
              <a:srgbClr val="3F3F3F"/>
            </a:gs>
            <a:gs pos="100000">
              <a:schemeClr val="dk1"/>
            </a:gs>
          </a:gsLst>
          <a:lin ang="16200000" scaled="0"/>
        </a:gradFill>
        <a:effectLst/>
      </p:bgPr>
    </p:bg>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47175" y="174625"/>
            <a:ext cx="12144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b="1" dirty="0">
                <a:solidFill>
                  <a:schemeClr val="lt1"/>
                </a:solidFill>
              </a:rPr>
              <a:t>We tried multiple approaches including these areas</a:t>
            </a:r>
            <a:endParaRPr dirty="0"/>
          </a:p>
        </p:txBody>
      </p:sp>
      <p:grpSp>
        <p:nvGrpSpPr>
          <p:cNvPr id="138" name="Google Shape;138;p19"/>
          <p:cNvGrpSpPr/>
          <p:nvPr/>
        </p:nvGrpSpPr>
        <p:grpSpPr>
          <a:xfrm>
            <a:off x="838200" y="1566978"/>
            <a:ext cx="10655808" cy="5224230"/>
            <a:chOff x="0" y="66790"/>
            <a:chExt cx="10655808" cy="5224230"/>
          </a:xfrm>
        </p:grpSpPr>
        <p:sp>
          <p:nvSpPr>
            <p:cNvPr id="139" name="Google Shape;139;p19"/>
            <p:cNvSpPr/>
            <p:nvPr/>
          </p:nvSpPr>
          <p:spPr>
            <a:xfrm>
              <a:off x="0" y="66790"/>
              <a:ext cx="10515600" cy="791505"/>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txBox="1"/>
            <p:nvPr/>
          </p:nvSpPr>
          <p:spPr>
            <a:xfrm>
              <a:off x="38638" y="105428"/>
              <a:ext cx="10438324" cy="714229"/>
            </a:xfrm>
            <a:prstGeom prst="rect">
              <a:avLst/>
            </a:prstGeom>
            <a:noFill/>
            <a:ln>
              <a:noFill/>
            </a:ln>
          </p:spPr>
          <p:txBody>
            <a:bodyPr spcFirstLastPara="1" wrap="square" lIns="125725" tIns="125725" rIns="125725" bIns="125725" anchor="ctr" anchorCtr="0">
              <a:noAutofit/>
            </a:bodyPr>
            <a:lstStyle/>
            <a:p>
              <a:pPr marL="0" marR="0" lvl="0" indent="0" algn="l" rtl="0">
                <a:lnSpc>
                  <a:spcPct val="90000"/>
                </a:lnSpc>
                <a:spcBef>
                  <a:spcPts val="0"/>
                </a:spcBef>
                <a:spcAft>
                  <a:spcPts val="0"/>
                </a:spcAft>
                <a:buClr>
                  <a:schemeClr val="lt1"/>
                </a:buClr>
                <a:buSzPts val="3300"/>
                <a:buFont typeface="Calibri"/>
                <a:buNone/>
              </a:pPr>
              <a:r>
                <a:rPr lang="en-US" sz="2800" b="0" i="0" u="none" strike="noStrike" cap="none" dirty="0" smtClean="0">
                  <a:solidFill>
                    <a:schemeClr val="lt1"/>
                  </a:solidFill>
                  <a:latin typeface="Calibri"/>
                  <a:ea typeface="Calibri"/>
                  <a:cs typeface="Calibri"/>
                  <a:sym typeface="Calibri"/>
                </a:rPr>
                <a:t>Multithreaded Client/Server 	(fully </a:t>
              </a:r>
              <a:r>
                <a:rPr lang="en-US" sz="2800" dirty="0">
                  <a:solidFill>
                    <a:schemeClr val="lt1"/>
                  </a:solidFill>
                  <a:latin typeface="Calibri"/>
                  <a:ea typeface="Calibri"/>
                  <a:cs typeface="Calibri"/>
                  <a:sym typeface="Calibri"/>
                </a:rPr>
                <a:t>working code)</a:t>
              </a:r>
              <a:endParaRPr sz="1100" dirty="0"/>
            </a:p>
          </p:txBody>
        </p:sp>
        <p:sp>
          <p:nvSpPr>
            <p:cNvPr id="141" name="Google Shape;141;p19"/>
            <p:cNvSpPr/>
            <p:nvPr/>
          </p:nvSpPr>
          <p:spPr>
            <a:xfrm>
              <a:off x="0" y="953335"/>
              <a:ext cx="10515600" cy="791505"/>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txBox="1"/>
            <p:nvPr/>
          </p:nvSpPr>
          <p:spPr>
            <a:xfrm>
              <a:off x="38638" y="991973"/>
              <a:ext cx="10438324" cy="714229"/>
            </a:xfrm>
            <a:prstGeom prst="rect">
              <a:avLst/>
            </a:prstGeom>
            <a:noFill/>
            <a:ln>
              <a:noFill/>
            </a:ln>
          </p:spPr>
          <p:txBody>
            <a:bodyPr spcFirstLastPara="1" wrap="square" lIns="125725" tIns="125725" rIns="125725" bIns="125725" anchor="ctr" anchorCtr="0">
              <a:noAutofit/>
            </a:bodyPr>
            <a:lstStyle/>
            <a:p>
              <a:pPr marL="0" marR="0" lvl="0" indent="0" algn="l" rtl="0">
                <a:lnSpc>
                  <a:spcPct val="90000"/>
                </a:lnSpc>
                <a:spcBef>
                  <a:spcPts val="0"/>
                </a:spcBef>
                <a:spcAft>
                  <a:spcPts val="0"/>
                </a:spcAft>
                <a:buClr>
                  <a:schemeClr val="lt1"/>
                </a:buClr>
                <a:buSzPts val="3300"/>
                <a:buFont typeface="Calibri"/>
                <a:buNone/>
              </a:pPr>
              <a:r>
                <a:rPr lang="en-US" sz="2800" b="0" i="0" u="none" strike="noStrike" cap="none" dirty="0" err="1">
                  <a:solidFill>
                    <a:schemeClr val="lt1"/>
                  </a:solidFill>
                  <a:latin typeface="Calibri"/>
                  <a:ea typeface="Calibri"/>
                  <a:cs typeface="Calibri"/>
                  <a:sym typeface="Calibri"/>
                </a:rPr>
                <a:t>Jswing</a:t>
              </a:r>
              <a:r>
                <a:rPr lang="en-US" sz="2800" b="0" i="0" u="none" strike="noStrike" cap="none" dirty="0">
                  <a:solidFill>
                    <a:schemeClr val="lt1"/>
                  </a:solidFill>
                  <a:latin typeface="Calibri"/>
                  <a:ea typeface="Calibri"/>
                  <a:cs typeface="Calibri"/>
                  <a:sym typeface="Calibri"/>
                </a:rPr>
                <a:t> 				</a:t>
              </a:r>
              <a:r>
                <a:rPr lang="en-US" sz="2800" dirty="0" smtClean="0">
                  <a:solidFill>
                    <a:schemeClr val="lt1"/>
                  </a:solidFill>
                  <a:latin typeface="Calibri"/>
                  <a:ea typeface="Calibri"/>
                  <a:cs typeface="Calibri"/>
                  <a:sym typeface="Calibri"/>
                </a:rPr>
                <a:t>(</a:t>
              </a:r>
              <a:r>
                <a:rPr lang="en-US" sz="2800" dirty="0">
                  <a:solidFill>
                    <a:schemeClr val="lt1"/>
                  </a:solidFill>
                  <a:latin typeface="Calibri"/>
                  <a:ea typeface="Calibri"/>
                  <a:cs typeface="Calibri"/>
                  <a:sym typeface="Calibri"/>
                </a:rPr>
                <a:t>fully working code)</a:t>
              </a:r>
              <a:r>
                <a:rPr lang="en-US" sz="2800" b="0" i="0" u="none" strike="noStrike" cap="none" dirty="0">
                  <a:solidFill>
                    <a:schemeClr val="lt1"/>
                  </a:solidFill>
                  <a:latin typeface="Calibri"/>
                  <a:ea typeface="Calibri"/>
                  <a:cs typeface="Calibri"/>
                  <a:sym typeface="Calibri"/>
                </a:rPr>
                <a:t> </a:t>
              </a:r>
              <a:endParaRPr sz="1100" dirty="0"/>
            </a:p>
          </p:txBody>
        </p:sp>
        <p:sp>
          <p:nvSpPr>
            <p:cNvPr id="143" name="Google Shape;143;p19"/>
            <p:cNvSpPr/>
            <p:nvPr/>
          </p:nvSpPr>
          <p:spPr>
            <a:xfrm>
              <a:off x="0" y="1839880"/>
              <a:ext cx="10515600" cy="791505"/>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txBox="1"/>
            <p:nvPr/>
          </p:nvSpPr>
          <p:spPr>
            <a:xfrm>
              <a:off x="38638" y="1878518"/>
              <a:ext cx="10438324" cy="714229"/>
            </a:xfrm>
            <a:prstGeom prst="rect">
              <a:avLst/>
            </a:prstGeom>
            <a:noFill/>
            <a:ln>
              <a:noFill/>
            </a:ln>
          </p:spPr>
          <p:txBody>
            <a:bodyPr spcFirstLastPara="1" wrap="square" lIns="125725" tIns="125725" rIns="125725" bIns="125725" anchor="ctr" anchorCtr="0">
              <a:noAutofit/>
            </a:bodyPr>
            <a:lstStyle/>
            <a:p>
              <a:pPr marL="0" marR="0" lvl="0" indent="0" algn="l" rtl="0">
                <a:lnSpc>
                  <a:spcPct val="90000"/>
                </a:lnSpc>
                <a:spcBef>
                  <a:spcPts val="0"/>
                </a:spcBef>
                <a:spcAft>
                  <a:spcPts val="0"/>
                </a:spcAft>
                <a:buClr>
                  <a:schemeClr val="lt1"/>
                </a:buClr>
                <a:buSzPts val="3300"/>
                <a:buFont typeface="Calibri"/>
                <a:buNone/>
              </a:pPr>
              <a:r>
                <a:rPr lang="en-US" sz="2800" b="0" i="0" u="none" strike="noStrike" cap="none" dirty="0">
                  <a:solidFill>
                    <a:schemeClr val="lt1"/>
                  </a:solidFill>
                  <a:latin typeface="Calibri"/>
                  <a:ea typeface="Calibri"/>
                  <a:cs typeface="Calibri"/>
                  <a:sym typeface="Calibri"/>
                </a:rPr>
                <a:t>PHP 					</a:t>
              </a:r>
              <a:r>
                <a:rPr lang="en-US" sz="2800" b="0" i="0" u="none" strike="noStrike" cap="none" dirty="0" smtClean="0">
                  <a:solidFill>
                    <a:schemeClr val="lt1"/>
                  </a:solidFill>
                  <a:latin typeface="Calibri"/>
                  <a:ea typeface="Calibri"/>
                  <a:cs typeface="Calibri"/>
                  <a:sym typeface="Calibri"/>
                </a:rPr>
                <a:t>(</a:t>
              </a:r>
              <a:r>
                <a:rPr lang="en-US" sz="2800" b="0" i="0" u="none" strike="noStrike" cap="none" dirty="0">
                  <a:solidFill>
                    <a:schemeClr val="lt1"/>
                  </a:solidFill>
                  <a:latin typeface="Calibri"/>
                  <a:ea typeface="Calibri"/>
                  <a:cs typeface="Calibri"/>
                  <a:sym typeface="Calibri"/>
                </a:rPr>
                <a:t>Incomplete </a:t>
              </a:r>
              <a:r>
                <a:rPr lang="en-US" sz="2800" dirty="0">
                  <a:solidFill>
                    <a:schemeClr val="lt1"/>
                  </a:solidFill>
                  <a:latin typeface="Calibri"/>
                  <a:ea typeface="Calibri"/>
                  <a:cs typeface="Calibri"/>
                  <a:sym typeface="Calibri"/>
                </a:rPr>
                <a:t>Login form)</a:t>
              </a:r>
              <a:endParaRPr sz="1100" dirty="0"/>
            </a:p>
          </p:txBody>
        </p:sp>
        <p:sp>
          <p:nvSpPr>
            <p:cNvPr id="145" name="Google Shape;145;p19"/>
            <p:cNvSpPr/>
            <p:nvPr/>
          </p:nvSpPr>
          <p:spPr>
            <a:xfrm>
              <a:off x="0" y="2726425"/>
              <a:ext cx="10515600" cy="791505"/>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txBox="1"/>
            <p:nvPr/>
          </p:nvSpPr>
          <p:spPr>
            <a:xfrm>
              <a:off x="38650" y="2765062"/>
              <a:ext cx="10617158" cy="714300"/>
            </a:xfrm>
            <a:prstGeom prst="rect">
              <a:avLst/>
            </a:prstGeom>
            <a:noFill/>
            <a:ln>
              <a:noFill/>
            </a:ln>
          </p:spPr>
          <p:txBody>
            <a:bodyPr spcFirstLastPara="1" wrap="square" lIns="125725" tIns="125725" rIns="125725" bIns="125725" anchor="ctr" anchorCtr="0">
              <a:noAutofit/>
            </a:bodyPr>
            <a:lstStyle/>
            <a:p>
              <a:pPr marL="0" marR="0" lvl="0" indent="0" algn="l" rtl="0">
                <a:lnSpc>
                  <a:spcPct val="90000"/>
                </a:lnSpc>
                <a:spcBef>
                  <a:spcPts val="0"/>
                </a:spcBef>
                <a:spcAft>
                  <a:spcPts val="0"/>
                </a:spcAft>
                <a:buClr>
                  <a:schemeClr val="lt1"/>
                </a:buClr>
                <a:buSzPts val="3300"/>
                <a:buFont typeface="Calibri"/>
                <a:buNone/>
              </a:pPr>
              <a:r>
                <a:rPr lang="en-US" sz="2800" b="0" i="0" u="none" strike="noStrike" cap="none" dirty="0">
                  <a:solidFill>
                    <a:schemeClr val="lt1"/>
                  </a:solidFill>
                  <a:latin typeface="Calibri"/>
                  <a:ea typeface="Calibri"/>
                  <a:cs typeface="Calibri"/>
                  <a:sym typeface="Calibri"/>
                </a:rPr>
                <a:t>Rest 					</a:t>
              </a:r>
              <a:r>
                <a:rPr lang="en-US" sz="2600" b="0" i="0" u="none" strike="noStrike" cap="none" dirty="0" smtClean="0">
                  <a:solidFill>
                    <a:schemeClr val="lt1"/>
                  </a:solidFill>
                  <a:latin typeface="Calibri"/>
                  <a:ea typeface="Calibri"/>
                  <a:cs typeface="Calibri"/>
                  <a:sym typeface="Calibri"/>
                </a:rPr>
                <a:t>(</a:t>
              </a:r>
              <a:r>
                <a:rPr lang="en-US" sz="2600" dirty="0">
                  <a:solidFill>
                    <a:schemeClr val="lt1"/>
                  </a:solidFill>
                  <a:latin typeface="Calibri"/>
                  <a:ea typeface="Calibri"/>
                  <a:cs typeface="Calibri"/>
                  <a:sym typeface="Calibri"/>
                </a:rPr>
                <a:t>I</a:t>
              </a:r>
              <a:r>
                <a:rPr lang="en-US" sz="2600" dirty="0" smtClean="0">
                  <a:solidFill>
                    <a:schemeClr val="lt1"/>
                  </a:solidFill>
                  <a:latin typeface="Calibri"/>
                  <a:ea typeface="Calibri"/>
                  <a:cs typeface="Calibri"/>
                  <a:sym typeface="Calibri"/>
                </a:rPr>
                <a:t>ncomplete </a:t>
              </a:r>
              <a:r>
                <a:rPr lang="en-US" sz="2600" dirty="0">
                  <a:solidFill>
                    <a:schemeClr val="lt1"/>
                  </a:solidFill>
                  <a:latin typeface="Calibri"/>
                  <a:ea typeface="Calibri"/>
                  <a:cs typeface="Calibri"/>
                  <a:sym typeface="Calibri"/>
                </a:rPr>
                <a:t>code)</a:t>
              </a:r>
              <a:endParaRPr sz="2600" dirty="0"/>
            </a:p>
          </p:txBody>
        </p:sp>
        <p:sp>
          <p:nvSpPr>
            <p:cNvPr id="147" name="Google Shape;147;p19"/>
            <p:cNvSpPr/>
            <p:nvPr/>
          </p:nvSpPr>
          <p:spPr>
            <a:xfrm>
              <a:off x="0" y="3612970"/>
              <a:ext cx="10515600" cy="791505"/>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txBox="1"/>
            <p:nvPr/>
          </p:nvSpPr>
          <p:spPr>
            <a:xfrm>
              <a:off x="38638" y="3651608"/>
              <a:ext cx="10438324" cy="714229"/>
            </a:xfrm>
            <a:prstGeom prst="rect">
              <a:avLst/>
            </a:prstGeom>
            <a:noFill/>
            <a:ln>
              <a:noFill/>
            </a:ln>
          </p:spPr>
          <p:txBody>
            <a:bodyPr spcFirstLastPara="1" wrap="square" lIns="125725" tIns="125725" rIns="125725" bIns="125725" anchor="ctr" anchorCtr="0">
              <a:noAutofit/>
            </a:bodyPr>
            <a:lstStyle/>
            <a:p>
              <a:pPr marL="0" marR="0" lvl="0" indent="0" algn="l" rtl="0">
                <a:lnSpc>
                  <a:spcPct val="90000"/>
                </a:lnSpc>
                <a:spcBef>
                  <a:spcPts val="0"/>
                </a:spcBef>
                <a:spcAft>
                  <a:spcPts val="0"/>
                </a:spcAft>
                <a:buClr>
                  <a:schemeClr val="lt1"/>
                </a:buClr>
                <a:buSzPts val="3300"/>
                <a:buFont typeface="Calibri"/>
                <a:buNone/>
              </a:pPr>
              <a:r>
                <a:rPr lang="en-US" sz="2800" b="0" i="0" u="none" strike="noStrike" cap="none" dirty="0">
                  <a:solidFill>
                    <a:schemeClr val="lt1"/>
                  </a:solidFill>
                  <a:latin typeface="Calibri"/>
                  <a:ea typeface="Calibri"/>
                  <a:cs typeface="Calibri"/>
                  <a:sym typeface="Calibri"/>
                </a:rPr>
                <a:t>HTTP Servlets 			</a:t>
              </a:r>
              <a:r>
                <a:rPr lang="en-US" sz="2800" b="0" i="0" u="none" strike="noStrike" cap="none" dirty="0" smtClean="0">
                  <a:solidFill>
                    <a:schemeClr val="lt1"/>
                  </a:solidFill>
                  <a:latin typeface="Calibri"/>
                  <a:ea typeface="Calibri"/>
                  <a:cs typeface="Calibri"/>
                  <a:sym typeface="Calibri"/>
                </a:rPr>
                <a:t>(</a:t>
              </a:r>
              <a:r>
                <a:rPr lang="en-US" sz="2800" b="0" i="0" u="none" strike="noStrike" cap="none" dirty="0">
                  <a:solidFill>
                    <a:schemeClr val="lt1"/>
                  </a:solidFill>
                  <a:latin typeface="Calibri"/>
                  <a:ea typeface="Calibri"/>
                  <a:cs typeface="Calibri"/>
                  <a:sym typeface="Calibri"/>
                </a:rPr>
                <a:t>Part of </a:t>
              </a:r>
              <a:r>
                <a:rPr lang="en-US" sz="2800" dirty="0">
                  <a:solidFill>
                    <a:schemeClr val="lt1"/>
                  </a:solidFill>
                  <a:latin typeface="Calibri"/>
                  <a:ea typeface="Calibri"/>
                  <a:cs typeface="Calibri"/>
                  <a:sym typeface="Calibri"/>
                </a:rPr>
                <a:t>the final version)</a:t>
              </a:r>
              <a:endParaRPr sz="1100" dirty="0"/>
            </a:p>
          </p:txBody>
        </p:sp>
        <p:sp>
          <p:nvSpPr>
            <p:cNvPr id="149" name="Google Shape;149;p19"/>
            <p:cNvSpPr/>
            <p:nvPr/>
          </p:nvSpPr>
          <p:spPr>
            <a:xfrm>
              <a:off x="0" y="4499515"/>
              <a:ext cx="10515600" cy="791505"/>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txBox="1"/>
            <p:nvPr/>
          </p:nvSpPr>
          <p:spPr>
            <a:xfrm>
              <a:off x="38638" y="4538153"/>
              <a:ext cx="10438324" cy="714229"/>
            </a:xfrm>
            <a:prstGeom prst="rect">
              <a:avLst/>
            </a:prstGeom>
            <a:noFill/>
            <a:ln>
              <a:noFill/>
            </a:ln>
          </p:spPr>
          <p:txBody>
            <a:bodyPr spcFirstLastPara="1" wrap="square" lIns="125725" tIns="125725" rIns="125725" bIns="125725" anchor="ctr" anchorCtr="0">
              <a:noAutofit/>
            </a:bodyPr>
            <a:lstStyle/>
            <a:p>
              <a:pPr marL="0" marR="0" lvl="0" indent="0" algn="l" rtl="0">
                <a:lnSpc>
                  <a:spcPct val="90000"/>
                </a:lnSpc>
                <a:spcBef>
                  <a:spcPts val="0"/>
                </a:spcBef>
                <a:spcAft>
                  <a:spcPts val="0"/>
                </a:spcAft>
                <a:buClr>
                  <a:schemeClr val="lt1"/>
                </a:buClr>
                <a:buSzPts val="3300"/>
                <a:buFont typeface="Calibri"/>
                <a:buNone/>
              </a:pPr>
              <a:r>
                <a:rPr lang="en-US" sz="2800" b="0" i="0" u="none" strike="noStrike" cap="none" dirty="0">
                  <a:solidFill>
                    <a:schemeClr val="lt1"/>
                  </a:solidFill>
                  <a:latin typeface="Calibri"/>
                  <a:ea typeface="Calibri"/>
                  <a:cs typeface="Calibri"/>
                  <a:sym typeface="Calibri"/>
                </a:rPr>
                <a:t>JSP 					</a:t>
              </a:r>
              <a:r>
                <a:rPr lang="en-US" sz="2800" b="0" i="0" u="none" strike="noStrike" cap="none" dirty="0" smtClean="0">
                  <a:solidFill>
                    <a:schemeClr val="lt1"/>
                  </a:solidFill>
                  <a:latin typeface="Calibri"/>
                  <a:ea typeface="Calibri"/>
                  <a:cs typeface="Calibri"/>
                  <a:sym typeface="Calibri"/>
                </a:rPr>
                <a:t>(</a:t>
              </a:r>
              <a:r>
                <a:rPr lang="en-US" sz="2800" b="0" i="0" u="none" strike="noStrike" cap="none" dirty="0">
                  <a:solidFill>
                    <a:schemeClr val="lt1"/>
                  </a:solidFill>
                  <a:latin typeface="Calibri"/>
                  <a:ea typeface="Calibri"/>
                  <a:cs typeface="Calibri"/>
                  <a:sym typeface="Calibri"/>
                </a:rPr>
                <a:t>Part of the final version</a:t>
              </a:r>
              <a:r>
                <a:rPr lang="en-US" sz="2800" dirty="0">
                  <a:solidFill>
                    <a:schemeClr val="lt1"/>
                  </a:solidFill>
                  <a:latin typeface="Calibri"/>
                  <a:ea typeface="Calibri"/>
                  <a:cs typeface="Calibri"/>
                  <a:sym typeface="Calibri"/>
                </a:rPr>
                <a:t>)</a:t>
              </a:r>
              <a:endParaRPr sz="1100" dirty="0"/>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lumOff val="50000"/>
              </a:schemeClr>
            </a:gs>
            <a:gs pos="100000">
              <a:schemeClr val="tx1"/>
            </a:gs>
            <a:gs pos="26000">
              <a:schemeClr val="tx1">
                <a:lumMod val="65000"/>
                <a:lumOff val="35000"/>
              </a:schemeClr>
            </a:gs>
          </a:gsLst>
          <a:lin ang="5400000" scaled="1"/>
        </a:gradFill>
        <a:effectLst/>
      </p:bgPr>
    </p:bg>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838200" y="-137500"/>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smtClean="0"/>
              <a:t>Multithreaded Client/Server</a:t>
            </a:r>
            <a:endParaRPr b="1" dirty="0"/>
          </a:p>
        </p:txBody>
      </p:sp>
      <p:pic>
        <p:nvPicPr>
          <p:cNvPr id="156" name="Google Shape;156;p20"/>
          <p:cNvPicPr preferRelativeResize="0"/>
          <p:nvPr/>
        </p:nvPicPr>
        <p:blipFill>
          <a:blip r:embed="rId3">
            <a:alphaModFix/>
          </a:blip>
          <a:stretch>
            <a:fillRect/>
          </a:stretch>
        </p:blipFill>
        <p:spPr>
          <a:xfrm>
            <a:off x="1479888" y="875300"/>
            <a:ext cx="9232223" cy="577015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lumOff val="50000"/>
              </a:schemeClr>
            </a:gs>
            <a:gs pos="100000">
              <a:schemeClr val="tx1"/>
            </a:gs>
            <a:gs pos="26000">
              <a:schemeClr val="tx1">
                <a:lumMod val="65000"/>
                <a:lumOff val="35000"/>
              </a:schemeClr>
            </a:gs>
          </a:gsLst>
          <a:lin ang="5400000" scaled="1"/>
        </a:gradFill>
        <a:effectLst/>
      </p:bgPr>
    </p:bg>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4709500" y="112775"/>
            <a:ext cx="70998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err="1"/>
              <a:t>Jswing</a:t>
            </a:r>
            <a:endParaRPr b="1" dirty="0"/>
          </a:p>
        </p:txBody>
      </p:sp>
      <p:pic>
        <p:nvPicPr>
          <p:cNvPr id="162" name="Google Shape;162;p21"/>
          <p:cNvPicPr preferRelativeResize="0"/>
          <p:nvPr/>
        </p:nvPicPr>
        <p:blipFill rotWithShape="1">
          <a:blip r:embed="rId3">
            <a:alphaModFix/>
          </a:blip>
          <a:srcRect l="9018" t="7307" r="53326" b="46645"/>
          <a:stretch/>
        </p:blipFill>
        <p:spPr>
          <a:xfrm>
            <a:off x="9353075" y="0"/>
            <a:ext cx="2838922" cy="2169647"/>
          </a:xfrm>
          <a:prstGeom prst="rect">
            <a:avLst/>
          </a:prstGeom>
          <a:noFill/>
          <a:ln>
            <a:noFill/>
          </a:ln>
        </p:spPr>
      </p:pic>
      <p:pic>
        <p:nvPicPr>
          <p:cNvPr id="163" name="Google Shape;163;p21"/>
          <p:cNvPicPr preferRelativeResize="0"/>
          <p:nvPr/>
        </p:nvPicPr>
        <p:blipFill rotWithShape="1">
          <a:blip r:embed="rId4">
            <a:alphaModFix/>
          </a:blip>
          <a:srcRect r="58165" b="42369"/>
          <a:stretch/>
        </p:blipFill>
        <p:spPr>
          <a:xfrm>
            <a:off x="9353075" y="4413686"/>
            <a:ext cx="2838922" cy="2444316"/>
          </a:xfrm>
          <a:prstGeom prst="rect">
            <a:avLst/>
          </a:prstGeom>
          <a:noFill/>
          <a:ln>
            <a:noFill/>
          </a:ln>
        </p:spPr>
      </p:pic>
      <p:pic>
        <p:nvPicPr>
          <p:cNvPr id="164" name="Google Shape;164;p21"/>
          <p:cNvPicPr preferRelativeResize="0"/>
          <p:nvPr/>
        </p:nvPicPr>
        <p:blipFill rotWithShape="1">
          <a:blip r:embed="rId5">
            <a:alphaModFix/>
          </a:blip>
          <a:srcRect r="61919" b="48405"/>
          <a:stretch/>
        </p:blipFill>
        <p:spPr>
          <a:xfrm>
            <a:off x="9353075" y="2186989"/>
            <a:ext cx="2838922" cy="2404063"/>
          </a:xfrm>
          <a:prstGeom prst="rect">
            <a:avLst/>
          </a:prstGeom>
          <a:noFill/>
          <a:ln>
            <a:noFill/>
          </a:ln>
        </p:spPr>
      </p:pic>
      <p:pic>
        <p:nvPicPr>
          <p:cNvPr id="165" name="Google Shape;165;p21"/>
          <p:cNvPicPr preferRelativeResize="0"/>
          <p:nvPr/>
        </p:nvPicPr>
        <p:blipFill rotWithShape="1">
          <a:blip r:embed="rId6">
            <a:alphaModFix/>
          </a:blip>
          <a:srcRect r="43068"/>
          <a:stretch/>
        </p:blipFill>
        <p:spPr>
          <a:xfrm>
            <a:off x="0" y="0"/>
            <a:ext cx="7167543" cy="685800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lumOff val="50000"/>
              </a:schemeClr>
            </a:gs>
            <a:gs pos="100000">
              <a:schemeClr val="tx1"/>
            </a:gs>
            <a:gs pos="26000">
              <a:schemeClr val="tx1">
                <a:lumMod val="65000"/>
                <a:lumOff val="35000"/>
              </a:schemeClr>
            </a:gs>
          </a:gsLst>
          <a:lin ang="5400000" scaled="1"/>
        </a:gradFill>
        <a:effectLst/>
      </p:bgPr>
    </p:bg>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dirty="0" err="1"/>
              <a:t>HttpServelts</a:t>
            </a:r>
            <a:r>
              <a:rPr lang="en-US" b="1" dirty="0"/>
              <a:t> and JSP (hosting on tomcat)</a:t>
            </a:r>
            <a:endParaRPr b="1" dirty="0"/>
          </a:p>
        </p:txBody>
      </p:sp>
      <p:sp>
        <p:nvSpPr>
          <p:cNvPr id="171" name="Google Shape;171;p2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We ended up choosing this options for our final product </a:t>
            </a:r>
            <a:endParaRPr dirty="0"/>
          </a:p>
          <a:p>
            <a:pPr marL="0" lvl="0" indent="0" algn="l" rtl="0">
              <a:spcBef>
                <a:spcPts val="1000"/>
              </a:spcBef>
              <a:spcAft>
                <a:spcPts val="0"/>
              </a:spcAft>
              <a:buNone/>
            </a:pPr>
            <a:r>
              <a:rPr lang="en-US" dirty="0"/>
              <a:t>(</a:t>
            </a:r>
            <a:r>
              <a:rPr lang="en-US" dirty="0" smtClean="0"/>
              <a:t>code explained </a:t>
            </a:r>
            <a:r>
              <a:rPr lang="en-US" dirty="0"/>
              <a:t>in the second part of the presentation)</a:t>
            </a: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50000"/>
                <a:lumOff val="50000"/>
              </a:schemeClr>
            </a:gs>
            <a:gs pos="100000">
              <a:schemeClr val="tx1"/>
            </a:gs>
            <a:gs pos="26000">
              <a:schemeClr val="tx1">
                <a:lumMod val="65000"/>
                <a:lumOff val="35000"/>
              </a:schemeClr>
            </a:gs>
          </a:gsLst>
          <a:lin ang="5400000" scaled="1"/>
        </a:gradFill>
        <a:effectLst/>
      </p:bgPr>
    </p:bg>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0" y="365125"/>
            <a:ext cx="121920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dirty="0"/>
              <a:t>The </a:t>
            </a:r>
            <a:r>
              <a:rPr lang="en-US" b="1" dirty="0" smtClean="0"/>
              <a:t>submission file includes the following attempts</a:t>
            </a:r>
            <a:endParaRPr b="1" dirty="0"/>
          </a:p>
        </p:txBody>
      </p:sp>
      <p:sp>
        <p:nvSpPr>
          <p:cNvPr id="177" name="Google Shape;177;p23"/>
          <p:cNvSpPr txBox="1">
            <a:spLocks noGrp="1"/>
          </p:cNvSpPr>
          <p:nvPr>
            <p:ph type="body" idx="1"/>
          </p:nvPr>
        </p:nvSpPr>
        <p:spPr>
          <a:xfrm>
            <a:off x="838200" y="1825625"/>
            <a:ext cx="11038200" cy="4351200"/>
          </a:xfrm>
          <a:prstGeom prst="rect">
            <a:avLst/>
          </a:prstGeom>
        </p:spPr>
        <p:txBody>
          <a:bodyPr spcFirstLastPara="1" wrap="square" lIns="91425" tIns="45700" rIns="91425" bIns="45700" anchor="t" anchorCtr="0">
            <a:noAutofit/>
          </a:bodyPr>
          <a:lstStyle/>
          <a:p>
            <a:pPr indent="-457200"/>
            <a:r>
              <a:rPr lang="en-US" dirty="0" smtClean="0"/>
              <a:t>Client-Server</a:t>
            </a:r>
          </a:p>
          <a:p>
            <a:pPr indent="-457200"/>
            <a:r>
              <a:rPr lang="en-US" dirty="0" err="1" smtClean="0"/>
              <a:t>Jswing</a:t>
            </a:r>
            <a:endParaRPr lang="en-US" dirty="0"/>
          </a:p>
          <a:p>
            <a:pPr indent="-457200"/>
            <a:r>
              <a:rPr lang="en-US" dirty="0" smtClean="0"/>
              <a:t>Multithreaded </a:t>
            </a:r>
            <a:r>
              <a:rPr lang="en-US" dirty="0" err="1"/>
              <a:t>HttpServer</a:t>
            </a:r>
            <a:r>
              <a:rPr lang="en-US" dirty="0"/>
              <a:t> (</a:t>
            </a:r>
            <a:r>
              <a:rPr lang="en-US" dirty="0" smtClean="0"/>
              <a:t>incomplete) </a:t>
            </a:r>
          </a:p>
          <a:p>
            <a:pPr indent="-457200"/>
            <a:r>
              <a:rPr lang="en-US" dirty="0" smtClean="0"/>
              <a:t>Our Final product, using JSP + </a:t>
            </a:r>
            <a:r>
              <a:rPr lang="en-US" dirty="0" err="1" smtClean="0"/>
              <a:t>HttpServlet</a:t>
            </a: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595959"/>
            </a:gs>
            <a:gs pos="100000">
              <a:schemeClr val="tx1">
                <a:lumMod val="65000"/>
                <a:lumOff val="35000"/>
              </a:schemeClr>
            </a:gs>
            <a:gs pos="100000">
              <a:schemeClr val="tx1">
                <a:lumMod val="75000"/>
                <a:lumOff val="25000"/>
              </a:schemeClr>
            </a:gs>
          </a:gsLst>
          <a:lin ang="16200000" scaled="0"/>
        </a:gradFill>
        <a:effectLst/>
      </p:bgPr>
    </p:bg>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3501269" y="-1636849"/>
            <a:ext cx="5485044" cy="547793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5400"/>
              <a:buFont typeface="Calibri"/>
              <a:buNone/>
            </a:pPr>
            <a:r>
              <a:rPr lang="en-US" sz="5400" b="1" dirty="0">
                <a:solidFill>
                  <a:schemeClr val="tx1"/>
                </a:solidFill>
              </a:rPr>
              <a:t>The Final Product</a:t>
            </a:r>
            <a:endParaRPr dirty="0">
              <a:solidFill>
                <a:schemeClr val="tx1"/>
              </a:solidFill>
            </a:endParaRPr>
          </a:p>
        </p:txBody>
      </p:sp>
      <p:sp>
        <p:nvSpPr>
          <p:cNvPr id="183" name="Google Shape;183;p24"/>
          <p:cNvSpPr txBox="1">
            <a:spLocks noGrp="1"/>
          </p:cNvSpPr>
          <p:nvPr>
            <p:ph type="body" idx="1"/>
          </p:nvPr>
        </p:nvSpPr>
        <p:spPr>
          <a:xfrm>
            <a:off x="615448" y="2012886"/>
            <a:ext cx="10711542" cy="4351338"/>
          </a:xfrm>
          <a:prstGeom prst="rect">
            <a:avLst/>
          </a:prstGeom>
          <a:noFill/>
          <a:ln>
            <a:noFill/>
          </a:ln>
        </p:spPr>
        <p:txBody>
          <a:bodyPr spcFirstLastPara="1" wrap="square" lIns="91425" tIns="45700" rIns="91425" bIns="45700" anchor="t" anchorCtr="0">
            <a:noAutofit/>
          </a:bodyPr>
          <a:lstStyle/>
          <a:p>
            <a:pPr indent="-457200">
              <a:spcBef>
                <a:spcPts val="0"/>
              </a:spcBef>
              <a:buClrTx/>
              <a:buSzPts val="2800"/>
              <a:buFont typeface="Arial" panose="020B0604020202020204" pitchFamily="34" charset="0"/>
              <a:buChar char="•"/>
            </a:pPr>
            <a:r>
              <a:rPr lang="en-US" dirty="0">
                <a:solidFill>
                  <a:schemeClr val="tx1"/>
                </a:solidFill>
              </a:rPr>
              <a:t>We found the combination of </a:t>
            </a:r>
            <a:r>
              <a:rPr lang="en-US" b="1" dirty="0">
                <a:solidFill>
                  <a:schemeClr val="tx1"/>
                </a:solidFill>
              </a:rPr>
              <a:t>JSP</a:t>
            </a:r>
            <a:r>
              <a:rPr lang="en-US" dirty="0">
                <a:solidFill>
                  <a:schemeClr val="tx1"/>
                </a:solidFill>
              </a:rPr>
              <a:t> and </a:t>
            </a:r>
            <a:r>
              <a:rPr lang="en-US" b="1" dirty="0" err="1">
                <a:solidFill>
                  <a:schemeClr val="tx1"/>
                </a:solidFill>
              </a:rPr>
              <a:t>HTTPServlet</a:t>
            </a:r>
            <a:r>
              <a:rPr lang="en-US" dirty="0">
                <a:solidFill>
                  <a:schemeClr val="tx1"/>
                </a:solidFill>
              </a:rPr>
              <a:t> to be the most convenient solution:</a:t>
            </a:r>
            <a:endParaRPr dirty="0">
              <a:solidFill>
                <a:schemeClr val="tx1"/>
              </a:solidFill>
            </a:endParaRPr>
          </a:p>
          <a:p>
            <a:pPr indent="-457200">
              <a:buClrTx/>
              <a:buSzPts val="2800"/>
              <a:buFont typeface="Arial" panose="020B0604020202020204" pitchFamily="34" charset="0"/>
              <a:buChar char="•"/>
            </a:pPr>
            <a:endParaRPr dirty="0">
              <a:solidFill>
                <a:schemeClr val="tx1"/>
              </a:solidFill>
            </a:endParaRPr>
          </a:p>
          <a:p>
            <a:pPr marL="800100" lvl="1">
              <a:buClrTx/>
              <a:buSzPts val="2400"/>
              <a:buFont typeface="Arial" panose="020B0604020202020204" pitchFamily="34" charset="0"/>
              <a:buChar char="•"/>
            </a:pPr>
            <a:r>
              <a:rPr lang="en-US" dirty="0" smtClean="0">
                <a:solidFill>
                  <a:schemeClr val="tx1"/>
                </a:solidFill>
              </a:rPr>
              <a:t>Intuitive</a:t>
            </a:r>
            <a:endParaRPr lang="en-US" dirty="0">
              <a:solidFill>
                <a:schemeClr val="tx1"/>
              </a:solidFill>
            </a:endParaRPr>
          </a:p>
          <a:p>
            <a:pPr marL="457200" lvl="1" indent="0">
              <a:buClrTx/>
              <a:buSzPts val="2400"/>
              <a:buNone/>
            </a:pPr>
            <a:endParaRPr dirty="0">
              <a:solidFill>
                <a:schemeClr val="tx1"/>
              </a:solidFill>
            </a:endParaRPr>
          </a:p>
          <a:p>
            <a:pPr marL="800100" lvl="1">
              <a:buClrTx/>
              <a:buSzPts val="2400"/>
              <a:buFont typeface="Arial" panose="020B0604020202020204" pitchFamily="34" charset="0"/>
              <a:buChar char="•"/>
            </a:pPr>
            <a:r>
              <a:rPr lang="en-US" dirty="0">
                <a:solidFill>
                  <a:schemeClr val="tx1"/>
                </a:solidFill>
              </a:rPr>
              <a:t>Easy to </a:t>
            </a:r>
            <a:r>
              <a:rPr lang="en-US" dirty="0" err="1">
                <a:solidFill>
                  <a:schemeClr val="tx1"/>
                </a:solidFill>
              </a:rPr>
              <a:t>interract</a:t>
            </a:r>
            <a:r>
              <a:rPr lang="en-US" dirty="0">
                <a:solidFill>
                  <a:schemeClr val="tx1"/>
                </a:solidFill>
              </a:rPr>
              <a:t> with UI</a:t>
            </a:r>
            <a:endParaRPr dirty="0">
              <a:solidFill>
                <a:schemeClr val="tx1"/>
              </a:solidFill>
            </a:endParaRPr>
          </a:p>
          <a:p>
            <a:pPr marL="952500" lvl="1">
              <a:buClrTx/>
              <a:buSzPts val="2400"/>
              <a:buFont typeface="Arial" panose="020B0604020202020204" pitchFamily="34" charset="0"/>
              <a:buChar char="•"/>
            </a:pPr>
            <a:endParaRPr dirty="0">
              <a:solidFill>
                <a:schemeClr val="tx1"/>
              </a:solidFill>
            </a:endParaRPr>
          </a:p>
          <a:p>
            <a:pPr marL="800100" lvl="1">
              <a:buClrTx/>
              <a:buSzPts val="2400"/>
              <a:buFont typeface="Arial" panose="020B0604020202020204" pitchFamily="34" charset="0"/>
              <a:buChar char="•"/>
            </a:pPr>
            <a:r>
              <a:rPr lang="en-US" dirty="0">
                <a:solidFill>
                  <a:schemeClr val="tx1"/>
                </a:solidFill>
              </a:rPr>
              <a:t>Multithreaded</a:t>
            </a:r>
            <a:endParaRPr dirty="0">
              <a:solidFill>
                <a:schemeClr val="tx1"/>
              </a:solidFill>
            </a:endParaRPr>
          </a:p>
          <a:p>
            <a:pPr marL="952500" lvl="1">
              <a:buClrTx/>
              <a:buSzPts val="2400"/>
              <a:buFont typeface="Arial" panose="020B0604020202020204" pitchFamily="34" charset="0"/>
              <a:buChar char="•"/>
            </a:pPr>
            <a:endParaRPr dirty="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887</Words>
  <Application>Microsoft Office PowerPoint</Application>
  <PresentationFormat>Widescreen</PresentationFormat>
  <Paragraphs>132</Paragraphs>
  <Slides>28</Slides>
  <Notes>28</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28</vt:i4>
      </vt:variant>
    </vt:vector>
  </HeadingPairs>
  <TitlesOfParts>
    <vt:vector size="32" baseType="lpstr">
      <vt:lpstr>Arial</vt:lpstr>
      <vt:lpstr>Calibri</vt:lpstr>
      <vt:lpstr>Office Theme</vt:lpstr>
      <vt:lpstr>Office Theme</vt:lpstr>
      <vt:lpstr>Attendance Server</vt:lpstr>
      <vt:lpstr>Presentation Outline</vt:lpstr>
      <vt:lpstr>Writing a multithreaded server and client code</vt:lpstr>
      <vt:lpstr>We tried multiple approaches including these areas</vt:lpstr>
      <vt:lpstr>Multithreaded Client/Server</vt:lpstr>
      <vt:lpstr>Jswing</vt:lpstr>
      <vt:lpstr>HttpServelts and JSP (hosting on tomcat)</vt:lpstr>
      <vt:lpstr>The submission file includes the following attempts</vt:lpstr>
      <vt:lpstr>The Final Product</vt:lpstr>
      <vt:lpstr>1. The databases</vt:lpstr>
      <vt:lpstr>PowerPoint Presentation</vt:lpstr>
      <vt:lpstr>PowerPoint Presentation</vt:lpstr>
      <vt:lpstr>PowerPoint Presentation</vt:lpstr>
      <vt:lpstr>2. The Java Code</vt:lpstr>
      <vt:lpstr>LoginCheck.java</vt:lpstr>
      <vt:lpstr>LogoutFunc.java</vt:lpstr>
      <vt:lpstr>getClass.java</vt:lpstr>
      <vt:lpstr>Tool.java</vt:lpstr>
      <vt:lpstr>      addStudent.java          &amp;    removeStudent.java</vt:lpstr>
      <vt:lpstr>updateTime.java</vt:lpstr>
      <vt:lpstr>sortStudents.java</vt:lpstr>
      <vt:lpstr>3. Web content + GUI</vt:lpstr>
      <vt:lpstr>index.jsp</vt:lpstr>
      <vt:lpstr>ClassInfo.jsp</vt:lpstr>
      <vt:lpstr>4. Deployment</vt:lpstr>
      <vt:lpstr>MySQL Server Deployment</vt:lpstr>
      <vt:lpstr>Attendance Server Deployment</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Server</dc:title>
  <cp:lastModifiedBy>Windows User</cp:lastModifiedBy>
  <cp:revision>10</cp:revision>
  <dcterms:modified xsi:type="dcterms:W3CDTF">2020-12-12T00:31:21Z</dcterms:modified>
</cp:coreProperties>
</file>